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30" r:id="rId1"/>
  </p:sldMasterIdLst>
  <p:notesMasterIdLst>
    <p:notesMasterId r:id="rId57"/>
  </p:notesMasterIdLst>
  <p:sldIdLst>
    <p:sldId id="307" r:id="rId2"/>
    <p:sldId id="334" r:id="rId3"/>
    <p:sldId id="336" r:id="rId4"/>
    <p:sldId id="310" r:id="rId5"/>
    <p:sldId id="311" r:id="rId6"/>
    <p:sldId id="306" r:id="rId7"/>
    <p:sldId id="258" r:id="rId8"/>
    <p:sldId id="259" r:id="rId9"/>
    <p:sldId id="260" r:id="rId10"/>
    <p:sldId id="312" r:id="rId11"/>
    <p:sldId id="261" r:id="rId12"/>
    <p:sldId id="262" r:id="rId13"/>
    <p:sldId id="313" r:id="rId14"/>
    <p:sldId id="263" r:id="rId15"/>
    <p:sldId id="264" r:id="rId16"/>
    <p:sldId id="268" r:id="rId17"/>
    <p:sldId id="315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337" r:id="rId26"/>
    <p:sldId id="338" r:id="rId27"/>
    <p:sldId id="339" r:id="rId28"/>
    <p:sldId id="340" r:id="rId29"/>
    <p:sldId id="276" r:id="rId30"/>
    <p:sldId id="277" r:id="rId31"/>
    <p:sldId id="278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2" r:id="rId40"/>
    <p:sldId id="293" r:id="rId41"/>
    <p:sldId id="294" r:id="rId42"/>
    <p:sldId id="317" r:id="rId43"/>
    <p:sldId id="303" r:id="rId44"/>
    <p:sldId id="304" r:id="rId45"/>
    <p:sldId id="305" r:id="rId46"/>
    <p:sldId id="318" r:id="rId47"/>
    <p:sldId id="319" r:id="rId48"/>
    <p:sldId id="320" r:id="rId49"/>
    <p:sldId id="321" r:id="rId50"/>
    <p:sldId id="323" r:id="rId51"/>
    <p:sldId id="324" r:id="rId52"/>
    <p:sldId id="330" r:id="rId53"/>
    <p:sldId id="331" r:id="rId54"/>
    <p:sldId id="327" r:id="rId55"/>
    <p:sldId id="333" r:id="rId56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0" autoAdjust="0"/>
    <p:restoredTop sz="94773" autoAdjust="0"/>
  </p:normalViewPr>
  <p:slideViewPr>
    <p:cSldViewPr>
      <p:cViewPr varScale="1">
        <p:scale>
          <a:sx n="74" d="100"/>
          <a:sy n="74" d="100"/>
        </p:scale>
        <p:origin x="1714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27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34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34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34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369E194E-4D10-456F-92AE-92FDAB268E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00283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69E194E-4D10-456F-92AE-92FDAB268E0C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15315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F23E590-BFF1-4B61-BBC9-18AD43E595F1}" type="datetime3">
              <a:rPr lang="en-US" smtClean="0"/>
              <a:t>6 June 2025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Dr. Azhar, CSE Dept. KUET</a:t>
            </a:r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6BB2765F-BB5E-4253-BD79-543E72236CA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6501DF3-45F3-47A7-8BA6-82381B09311E}" type="datetime3">
              <a:rPr lang="en-US" smtClean="0"/>
              <a:t>6 June 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Dr. Azhar, CSE Dept. KUET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pPr>
              <a:defRPr/>
            </a:pPr>
            <a:fld id="{B72D4FA6-639C-4BEE-8DD7-B7BDC99CFFA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Dr. Azhar, CSE Dept. KUET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578F94C-780C-46D5-9148-2963F503A78B}" type="datetime3">
              <a:rPr lang="en-US" smtClean="0"/>
              <a:t>6 June 2025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E43EA6A7-0E23-44FB-9C66-2E8EAE358DD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pPr>
              <a:defRPr/>
            </a:pPr>
            <a:fld id="{72C5F460-56D0-41DF-95CB-787A6C179F2C}" type="datetime3">
              <a:rPr lang="en-US" smtClean="0"/>
              <a:t>6 June 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Dr. Azhar, CSE Dept. KUET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6615F65-B61D-4CF1-AD9C-46E4463B439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E6A4621-44B3-49AF-88E7-EC73B2578B45}" type="datetime3">
              <a:rPr lang="en-US" smtClean="0"/>
              <a:t>6 June 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pPr>
              <a:defRPr/>
            </a:pPr>
            <a:r>
              <a:rPr lang="en-US"/>
              <a:t>Dr. Azhar, CSE Dept. KUET</a:t>
            </a:r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4984825F-2E26-4EE3-AD94-5027F1494B7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96BBD7F-2147-45CF-A1D7-9A64BB58CA85}" type="datetime3">
              <a:rPr lang="en-US" smtClean="0"/>
              <a:t>6 June 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Dr. Azhar, CSE Dept. KUET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pPr>
              <a:defRPr/>
            </a:pPr>
            <a:fld id="{102ADF53-3E2A-4D33-A4DA-A070002B54B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7FB64E6-02D1-4CC7-8680-47519EE5A7D5}" type="datetime3">
              <a:rPr lang="en-US" smtClean="0"/>
              <a:t>6 June 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Dr. Azhar, CSE Dept. KUET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930A3BCB-D794-449D-B25B-004F789E409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26D2886C-0FD8-4B6E-AC1B-B262E520940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C2DD96B-CE9B-4D0D-9A94-EDB1ECAB580E}" type="datetime3">
              <a:rPr lang="en-US" smtClean="0"/>
              <a:t>6 June 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pPr>
              <a:defRPr/>
            </a:pPr>
            <a:r>
              <a:rPr lang="en-US"/>
              <a:t>Dr. Azhar, CSE Dept. KUET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pPr>
              <a:defRPr/>
            </a:pPr>
            <a:fld id="{BE868A7F-D9B5-45FF-B078-021ED5CDD26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pPr>
              <a:defRPr/>
            </a:pPr>
            <a:fld id="{0974F1C9-3DBA-44F3-A75F-320B2AF04915}" type="datetime3">
              <a:rPr lang="en-US" smtClean="0"/>
              <a:t>6 June 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pPr>
              <a:defRPr/>
            </a:pPr>
            <a:r>
              <a:rPr lang="en-US"/>
              <a:t>Dr. Azhar, CSE Dept. KUET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1225A4E-434A-40B3-AFCE-0D9A634A75A7}" type="datetime3">
              <a:rPr lang="en-US" smtClean="0"/>
              <a:t>6 June 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Dr. Azhar, CSE Dept. KUET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E19CF99-F237-4B14-850B-8B80315E5D4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pPr>
              <a:defRPr/>
            </a:pPr>
            <a:fld id="{3B8B47A5-71D9-4306-AF89-E86423D9E28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6D79741-D9E6-496C-A4FE-D28E5A9C3105}" type="datetime3">
              <a:rPr lang="en-US" smtClean="0"/>
              <a:t>6 June 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Dr. Azhar, CSE Dept. KUET</a:t>
            </a: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8001000" cy="7588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66738" y="1219200"/>
            <a:ext cx="3924300" cy="4800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3438" y="1219200"/>
            <a:ext cx="3924300" cy="4800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3A7AC1-F431-4600-A85E-0F2E380634D5}" type="datetime3">
              <a:rPr lang="en-US" smtClean="0"/>
              <a:t>6 June 2025</a:t>
            </a:fld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Dr. Azhar, CSE Dept. KUET</a:t>
            </a: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23785A-084A-4D9E-AEB3-592CBCF9C7E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479196CC-504F-4DE2-A2D9-7919A4ED5808}" type="datetime3">
              <a:rPr lang="en-US" smtClean="0"/>
              <a:t>6 June 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en-US"/>
              <a:t>Dr. Azhar, CSE Dept. KUET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958DEA53-35AF-407C-9E3E-DCB5910E314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  <p:sldLayoutId id="2147483740" r:id="rId10"/>
    <p:sldLayoutId id="2147483741" r:id="rId11"/>
    <p:sldLayoutId id="2147483742" r:id="rId12"/>
  </p:sldLayoutIdLst>
  <p:hf hdr="0"/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685800" y="457200"/>
            <a:ext cx="7772400" cy="1752600"/>
          </a:xfrm>
        </p:spPr>
        <p:txBody>
          <a:bodyPr>
            <a:normAutofit fontScale="90000"/>
          </a:bodyPr>
          <a:lstStyle/>
          <a:p>
            <a:r>
              <a:rPr lang="en-US" sz="4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INTERMEDIATE CODE GENERATION</a:t>
            </a:r>
            <a:br>
              <a:rPr lang="en-US" sz="4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endParaRPr lang="en-GB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262" name="Group 94"/>
          <p:cNvGraphicFramePr>
            <a:graphicFrameLocks noGrp="1"/>
          </p:cNvGraphicFramePr>
          <p:nvPr>
            <p:ph idx="4294967295"/>
          </p:nvPr>
        </p:nvGraphicFramePr>
        <p:xfrm>
          <a:off x="685800" y="990600"/>
          <a:ext cx="7772400" cy="5638800"/>
        </p:xfrm>
        <a:graphic>
          <a:graphicData uri="http://schemas.openxmlformats.org/drawingml/2006/table">
            <a:tbl>
              <a:tblPr/>
              <a:tblGrid>
                <a:gridCol w="15541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94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844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001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5416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45076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MS Mincho" pitchFamily="49" charset="-128"/>
                          <a:cs typeface="Times New Roman" pitchFamily="18" charset="0"/>
                        </a:rPr>
                        <a:t> </a:t>
                      </a:r>
                      <a:endParaRPr kumimoji="0" lang="en-US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MS Mincho" pitchFamily="49" charset="-128"/>
                          <a:cs typeface="Times New Roman" pitchFamily="18" charset="0"/>
                        </a:rPr>
                        <a:t> </a:t>
                      </a:r>
                      <a:endParaRPr kumimoji="0" lang="en-US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MS Mincho" pitchFamily="49" charset="-128"/>
                          <a:cs typeface="Times New Roman" pitchFamily="18" charset="0"/>
                        </a:rPr>
                        <a:t>Input Source Program</a:t>
                      </a:r>
                      <a:endParaRPr kumimoji="0" lang="en-US" sz="2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MS Mincho" pitchFamily="49" charset="-128"/>
                          <a:cs typeface="Times New Roman" pitchFamily="18" charset="0"/>
                        </a:rPr>
                        <a:t> </a:t>
                      </a:r>
                      <a:endParaRPr kumimoji="0" lang="en-US" sz="2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MS Mincho" pitchFamily="49" charset="-128"/>
                          <a:cs typeface="Times New Roman" pitchFamily="18" charset="0"/>
                        </a:rPr>
                        <a:t> </a:t>
                      </a:r>
                      <a:endParaRPr kumimoji="0" lang="en-US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3654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MS Mincho" pitchFamily="49" charset="-128"/>
                          <a:cs typeface="Times New Roman" pitchFamily="18" charset="0"/>
                        </a:rPr>
                        <a:t> </a:t>
                      </a:r>
                      <a:endParaRPr kumimoji="0" lang="en-US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MS Mincho" pitchFamily="49" charset="-128"/>
                          <a:cs typeface="Times New Roman" pitchFamily="18" charset="0"/>
                        </a:rPr>
                        <a:t> </a:t>
                      </a:r>
                      <a:endParaRPr kumimoji="0" lang="en-US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MS Mincho" pitchFamily="49" charset="-128"/>
                          <a:cs typeface="Times New Roman" pitchFamily="18" charset="0"/>
                        </a:rPr>
                        <a:t>↓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MS Mincho" pitchFamily="49" charset="-128"/>
                          <a:cs typeface="Times New Roman" pitchFamily="18" charset="0"/>
                        </a:rPr>
                        <a:t> </a:t>
                      </a:r>
                      <a:endParaRPr kumimoji="0" lang="en-US" sz="2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MS Mincho" pitchFamily="49" charset="-128"/>
                          <a:cs typeface="Times New Roman" pitchFamily="18" charset="0"/>
                        </a:rPr>
                        <a:t> </a:t>
                      </a:r>
                      <a:endParaRPr kumimoji="0" lang="en-US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5076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MS Mincho" pitchFamily="49" charset="-128"/>
                          <a:cs typeface="Times New Roman" pitchFamily="18" charset="0"/>
                        </a:rPr>
                        <a:t> </a:t>
                      </a:r>
                      <a:endParaRPr kumimoji="0" lang="en-US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MS Mincho" pitchFamily="49" charset="-128"/>
                          <a:cs typeface="Times New Roman" pitchFamily="18" charset="0"/>
                        </a:rPr>
                        <a:t> </a:t>
                      </a:r>
                      <a:endParaRPr kumimoji="0" lang="en-US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MS Mincho" pitchFamily="49" charset="-128"/>
                          <a:cs typeface="Times New Roman" pitchFamily="18" charset="0"/>
                        </a:rPr>
                        <a:t>Lexical Analyzer</a:t>
                      </a:r>
                      <a:endParaRPr kumimoji="0" lang="en-US" sz="2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MS Mincho" pitchFamily="49" charset="-128"/>
                          <a:cs typeface="Times New Roman" pitchFamily="18" charset="0"/>
                        </a:rPr>
                        <a:t> </a:t>
                      </a:r>
                      <a:endParaRPr kumimoji="0" lang="en-US" sz="2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MS Mincho" pitchFamily="49" charset="-128"/>
                          <a:cs typeface="Times New Roman" pitchFamily="18" charset="0"/>
                        </a:rPr>
                        <a:t> </a:t>
                      </a:r>
                      <a:endParaRPr kumimoji="0" lang="en-US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3654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MS Mincho" pitchFamily="49" charset="-128"/>
                          <a:cs typeface="Times New Roman" pitchFamily="18" charset="0"/>
                        </a:rPr>
                        <a:t> </a:t>
                      </a:r>
                      <a:endParaRPr kumimoji="0" lang="en-US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MS Mincho" pitchFamily="49" charset="-128"/>
                          <a:cs typeface="Times New Roman" pitchFamily="18" charset="0"/>
                        </a:rPr>
                        <a:t> </a:t>
                      </a:r>
                      <a:endParaRPr kumimoji="0" lang="en-US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MS Mincho" pitchFamily="49" charset="-128"/>
                          <a:cs typeface="Times New Roman" pitchFamily="18" charset="0"/>
                        </a:rPr>
                        <a:t>↓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MS Mincho" pitchFamily="49" charset="-128"/>
                          <a:cs typeface="Times New Roman" pitchFamily="18" charset="0"/>
                        </a:rPr>
                        <a:t> </a:t>
                      </a:r>
                      <a:endParaRPr kumimoji="0" lang="en-US" sz="2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MS Mincho" pitchFamily="49" charset="-128"/>
                          <a:cs typeface="Times New Roman" pitchFamily="18" charset="0"/>
                        </a:rPr>
                        <a:t> </a:t>
                      </a:r>
                      <a:endParaRPr kumimoji="0" lang="en-US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5076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MS Mincho" pitchFamily="49" charset="-128"/>
                          <a:cs typeface="Times New Roman" pitchFamily="18" charset="0"/>
                        </a:rPr>
                        <a:t> </a:t>
                      </a:r>
                      <a:endParaRPr kumimoji="0" lang="en-US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MS Mincho" pitchFamily="49" charset="-128"/>
                          <a:cs typeface="Times New Roman" pitchFamily="18" charset="0"/>
                        </a:rPr>
                        <a:t> </a:t>
                      </a:r>
                      <a:endParaRPr kumimoji="0" lang="en-US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MS Mincho" pitchFamily="49" charset="-128"/>
                          <a:cs typeface="Times New Roman" pitchFamily="18" charset="0"/>
                        </a:rPr>
                        <a:t>Syntax Analyzer</a:t>
                      </a:r>
                      <a:endParaRPr kumimoji="0" lang="en-US" sz="2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MS Mincho" pitchFamily="49" charset="-128"/>
                          <a:cs typeface="Times New Roman" pitchFamily="18" charset="0"/>
                        </a:rPr>
                        <a:t> </a:t>
                      </a:r>
                      <a:endParaRPr kumimoji="0" lang="en-US" sz="2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MS Mincho" pitchFamily="49" charset="-128"/>
                          <a:cs typeface="Times New Roman" pitchFamily="18" charset="0"/>
                        </a:rPr>
                        <a:t> </a:t>
                      </a:r>
                      <a:endParaRPr kumimoji="0" lang="en-US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3654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MS Mincho" pitchFamily="49" charset="-128"/>
                          <a:cs typeface="Times New Roman" pitchFamily="18" charset="0"/>
                        </a:rPr>
                        <a:t> </a:t>
                      </a:r>
                      <a:endParaRPr kumimoji="0" lang="en-US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MS Mincho" pitchFamily="49" charset="-128"/>
                          <a:cs typeface="Times New Roman" pitchFamily="18" charset="0"/>
                        </a:rPr>
                        <a:t> </a:t>
                      </a:r>
                      <a:endParaRPr kumimoji="0" lang="en-US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MS Mincho" pitchFamily="49" charset="-128"/>
                          <a:cs typeface="Times New Roman" pitchFamily="18" charset="0"/>
                        </a:rPr>
                        <a:t>↓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MS Mincho" pitchFamily="49" charset="-128"/>
                          <a:cs typeface="Times New Roman" pitchFamily="18" charset="0"/>
                        </a:rPr>
                        <a:t> </a:t>
                      </a:r>
                      <a:endParaRPr kumimoji="0" lang="en-US" sz="2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MS Mincho" pitchFamily="49" charset="-128"/>
                          <a:cs typeface="Times New Roman" pitchFamily="18" charset="0"/>
                        </a:rPr>
                        <a:t> </a:t>
                      </a:r>
                      <a:endParaRPr kumimoji="0" lang="en-US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3654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MS Mincho" pitchFamily="49" charset="-128"/>
                          <a:cs typeface="Times New Roman" pitchFamily="18" charset="0"/>
                        </a:rPr>
                        <a:t>Symbol Table Manager</a:t>
                      </a:r>
                      <a:endParaRPr kumimoji="0" lang="en-US" sz="2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MS Mincho" pitchFamily="49" charset="-128"/>
                          <a:cs typeface="Times New Roman" pitchFamily="18" charset="0"/>
                        </a:rPr>
                        <a:t> </a:t>
                      </a:r>
                      <a:endParaRPr kumimoji="0" lang="en-US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MS Mincho" pitchFamily="49" charset="-128"/>
                          <a:cs typeface="Times New Roman" pitchFamily="18" charset="0"/>
                        </a:rPr>
                        <a:t>Semantic Analyzer</a:t>
                      </a:r>
                      <a:endParaRPr kumimoji="0" lang="en-US" sz="2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MS Mincho" pitchFamily="49" charset="-128"/>
                          <a:cs typeface="Times New Roman" pitchFamily="18" charset="0"/>
                        </a:rPr>
                        <a:t> </a:t>
                      </a:r>
                      <a:endParaRPr kumimoji="0" lang="en-US" sz="2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MS Mincho" pitchFamily="49" charset="-128"/>
                          <a:cs typeface="Times New Roman" pitchFamily="18" charset="0"/>
                        </a:rPr>
                        <a:t> Error Handler</a:t>
                      </a:r>
                      <a:endParaRPr kumimoji="0" lang="en-US" sz="2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3654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MS Mincho" pitchFamily="49" charset="-128"/>
                          <a:cs typeface="Times New Roman" pitchFamily="18" charset="0"/>
                        </a:rPr>
                        <a:t> </a:t>
                      </a:r>
                      <a:endParaRPr kumimoji="0" lang="en-US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MS Mincho" pitchFamily="49" charset="-128"/>
                          <a:cs typeface="Times New Roman" pitchFamily="18" charset="0"/>
                        </a:rPr>
                        <a:t> </a:t>
                      </a:r>
                      <a:endParaRPr kumimoji="0" lang="en-US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MS Mincho" pitchFamily="49" charset="-128"/>
                          <a:cs typeface="Times New Roman" pitchFamily="18" charset="0"/>
                        </a:rPr>
                        <a:t>↓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MS Mincho" pitchFamily="49" charset="-128"/>
                          <a:cs typeface="Times New Roman" pitchFamily="18" charset="0"/>
                        </a:rPr>
                        <a:t> </a:t>
                      </a:r>
                      <a:endParaRPr kumimoji="0" lang="en-US" sz="2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MS Mincho" pitchFamily="49" charset="-128"/>
                          <a:cs typeface="Times New Roman" pitchFamily="18" charset="0"/>
                        </a:rPr>
                        <a:t> </a:t>
                      </a:r>
                      <a:endParaRPr kumimoji="0" lang="en-US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05481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MS Mincho" pitchFamily="49" charset="-128"/>
                          <a:cs typeface="Times New Roman" pitchFamily="18" charset="0"/>
                        </a:rPr>
                        <a:t> </a:t>
                      </a:r>
                      <a:endParaRPr kumimoji="0" lang="en-US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MS Mincho" pitchFamily="49" charset="-128"/>
                          <a:cs typeface="Times New Roman" pitchFamily="18" charset="0"/>
                        </a:rPr>
                        <a:t> </a:t>
                      </a:r>
                      <a:endParaRPr kumimoji="0" lang="en-US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MS Mincho" pitchFamily="49" charset="-128"/>
                          <a:cs typeface="Times New Roman" pitchFamily="18" charset="0"/>
                        </a:rPr>
                        <a:t>Intermediate Code Generator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MS Mincho" pitchFamily="49" charset="-128"/>
                          <a:cs typeface="Times New Roman" pitchFamily="18" charset="0"/>
                        </a:rPr>
                        <a:t> </a:t>
                      </a:r>
                      <a:endParaRPr kumimoji="0" lang="en-US" sz="2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MS Mincho" pitchFamily="49" charset="-128"/>
                          <a:cs typeface="Times New Roman" pitchFamily="18" charset="0"/>
                        </a:rPr>
                        <a:t> </a:t>
                      </a:r>
                      <a:endParaRPr kumimoji="0" lang="en-US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03654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MS Mincho" pitchFamily="49" charset="-128"/>
                          <a:cs typeface="Times New Roman" pitchFamily="18" charset="0"/>
                        </a:rPr>
                        <a:t> </a:t>
                      </a:r>
                      <a:endParaRPr kumimoji="0" lang="en-US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MS Mincho" pitchFamily="49" charset="-128"/>
                          <a:cs typeface="Times New Roman" pitchFamily="18" charset="0"/>
                        </a:rPr>
                        <a:t> </a:t>
                      </a:r>
                      <a:endParaRPr kumimoji="0" lang="en-US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MS Mincho" pitchFamily="49" charset="-128"/>
                          <a:cs typeface="Times New Roman" pitchFamily="18" charset="0"/>
                        </a:rPr>
                        <a:t>↓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MS Mincho" pitchFamily="49" charset="-128"/>
                          <a:cs typeface="Times New Roman" pitchFamily="18" charset="0"/>
                        </a:rPr>
                        <a:t> </a:t>
                      </a:r>
                      <a:endParaRPr kumimoji="0" lang="en-US" sz="2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MS Mincho" pitchFamily="49" charset="-128"/>
                          <a:cs typeface="Times New Roman" pitchFamily="18" charset="0"/>
                        </a:rPr>
                        <a:t> </a:t>
                      </a:r>
                      <a:endParaRPr kumimoji="0" lang="en-US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9492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MS Mincho" pitchFamily="49" charset="-128"/>
                          <a:cs typeface="Times New Roman" pitchFamily="18" charset="0"/>
                        </a:rPr>
                        <a:t> </a:t>
                      </a:r>
                      <a:endParaRPr kumimoji="0" lang="en-US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MS Mincho" pitchFamily="49" charset="-128"/>
                          <a:cs typeface="Times New Roman" pitchFamily="18" charset="0"/>
                        </a:rPr>
                        <a:t> </a:t>
                      </a:r>
                      <a:endParaRPr kumimoji="0" lang="en-US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MS Mincho" pitchFamily="49" charset="-128"/>
                          <a:cs typeface="Times New Roman" pitchFamily="18" charset="0"/>
                        </a:rPr>
                        <a:t>Code Optimizer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MS Mincho" pitchFamily="49" charset="-128"/>
                          <a:cs typeface="Times New Roman" pitchFamily="18" charset="0"/>
                        </a:rPr>
                        <a:t> </a:t>
                      </a:r>
                      <a:endParaRPr kumimoji="0" lang="en-US" sz="2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MS Mincho" pitchFamily="49" charset="-128"/>
                          <a:cs typeface="Times New Roman" pitchFamily="18" charset="0"/>
                        </a:rPr>
                        <a:t> </a:t>
                      </a:r>
                      <a:endParaRPr kumimoji="0" lang="en-US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03654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MS Mincho" pitchFamily="49" charset="-128"/>
                          <a:cs typeface="Times New Roman" pitchFamily="18" charset="0"/>
                        </a:rPr>
                        <a:t> </a:t>
                      </a:r>
                      <a:endParaRPr kumimoji="0" lang="en-US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MS Mincho" pitchFamily="49" charset="-128"/>
                          <a:cs typeface="Times New Roman" pitchFamily="18" charset="0"/>
                        </a:rPr>
                        <a:t> </a:t>
                      </a:r>
                      <a:endParaRPr kumimoji="0" lang="en-US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MS Mincho" pitchFamily="49" charset="-128"/>
                          <a:cs typeface="Times New Roman" pitchFamily="18" charset="0"/>
                        </a:rPr>
                        <a:t>↓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MS Mincho" pitchFamily="49" charset="-128"/>
                          <a:cs typeface="Times New Roman" pitchFamily="18" charset="0"/>
                        </a:rPr>
                        <a:t> </a:t>
                      </a:r>
                      <a:endParaRPr kumimoji="0" lang="en-US" sz="2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MS Mincho" pitchFamily="49" charset="-128"/>
                          <a:cs typeface="Times New Roman" pitchFamily="18" charset="0"/>
                        </a:rPr>
                        <a:t> </a:t>
                      </a:r>
                      <a:endParaRPr kumimoji="0" lang="en-US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9492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MS Mincho" pitchFamily="49" charset="-128"/>
                          <a:cs typeface="Times New Roman" pitchFamily="18" charset="0"/>
                        </a:rPr>
                        <a:t> </a:t>
                      </a:r>
                      <a:endParaRPr kumimoji="0" lang="en-US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MS Mincho" pitchFamily="49" charset="-128"/>
                          <a:cs typeface="Times New Roman" pitchFamily="18" charset="0"/>
                        </a:rPr>
                        <a:t> </a:t>
                      </a:r>
                      <a:endParaRPr kumimoji="0" lang="en-US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MS Mincho" pitchFamily="49" charset="-128"/>
                          <a:cs typeface="Times New Roman" pitchFamily="18" charset="0"/>
                        </a:rPr>
                        <a:t>Code Generator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MS Mincho" pitchFamily="49" charset="-128"/>
                          <a:cs typeface="Times New Roman" pitchFamily="18" charset="0"/>
                        </a:rPr>
                        <a:t> </a:t>
                      </a:r>
                      <a:endParaRPr kumimoji="0" lang="en-US" sz="2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MS Mincho" pitchFamily="49" charset="-128"/>
                          <a:cs typeface="Times New Roman" pitchFamily="18" charset="0"/>
                        </a:rPr>
                        <a:t> </a:t>
                      </a:r>
                      <a:endParaRPr kumimoji="0" lang="en-US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03654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MS Mincho" pitchFamily="49" charset="-128"/>
                          <a:cs typeface="Times New Roman" pitchFamily="18" charset="0"/>
                        </a:rPr>
                        <a:t> </a:t>
                      </a:r>
                      <a:endParaRPr kumimoji="0" lang="en-US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MS Mincho" pitchFamily="49" charset="-128"/>
                          <a:cs typeface="Times New Roman" pitchFamily="18" charset="0"/>
                        </a:rPr>
                        <a:t> </a:t>
                      </a:r>
                      <a:endParaRPr kumimoji="0" lang="en-US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MS Mincho" pitchFamily="49" charset="-128"/>
                          <a:cs typeface="Times New Roman" pitchFamily="18" charset="0"/>
                        </a:rPr>
                        <a:t>↓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MS Mincho" pitchFamily="49" charset="-128"/>
                          <a:cs typeface="Times New Roman" pitchFamily="18" charset="0"/>
                        </a:rPr>
                        <a:t> </a:t>
                      </a:r>
                      <a:endParaRPr kumimoji="0" lang="en-US" sz="2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MS Mincho" pitchFamily="49" charset="-128"/>
                          <a:cs typeface="Times New Roman" pitchFamily="18" charset="0"/>
                        </a:rPr>
                        <a:t> </a:t>
                      </a:r>
                      <a:endParaRPr kumimoji="0" lang="en-US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45076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MS Mincho" pitchFamily="49" charset="-128"/>
                          <a:cs typeface="Times New Roman" pitchFamily="18" charset="0"/>
                        </a:rPr>
                        <a:t> </a:t>
                      </a:r>
                      <a:endParaRPr kumimoji="0" lang="en-US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MS Mincho" pitchFamily="49" charset="-128"/>
                          <a:cs typeface="Times New Roman" pitchFamily="18" charset="0"/>
                        </a:rPr>
                        <a:t> </a:t>
                      </a:r>
                      <a:endParaRPr kumimoji="0" lang="en-US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MS Mincho" pitchFamily="49" charset="-128"/>
                          <a:cs typeface="Times New Roman" pitchFamily="18" charset="0"/>
                        </a:rPr>
                        <a:t>Target Program</a:t>
                      </a:r>
                      <a:endParaRPr kumimoji="0" lang="en-US" sz="2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MS Mincho" pitchFamily="49" charset="-128"/>
                          <a:cs typeface="Times New Roman" pitchFamily="18" charset="0"/>
                        </a:rPr>
                        <a:t> </a:t>
                      </a:r>
                      <a:endParaRPr kumimoji="0" lang="en-US" sz="2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MS Mincho" pitchFamily="49" charset="-128"/>
                          <a:cs typeface="Times New Roman" pitchFamily="18" charset="0"/>
                        </a:rPr>
                        <a:t> </a:t>
                      </a:r>
                      <a:endParaRPr kumimoji="0" lang="en-US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717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28600"/>
            <a:ext cx="8534400" cy="758825"/>
          </a:xfrm>
        </p:spPr>
        <p:txBody>
          <a:bodyPr anchor="ctr"/>
          <a:lstStyle/>
          <a:p>
            <a:pPr algn="ctr"/>
            <a:r>
              <a:rPr lang="en-US" sz="2500" dirty="0">
                <a:latin typeface="Times New Roman" pitchFamily="18" charset="0"/>
                <a:cs typeface="Times New Roman" pitchFamily="18" charset="0"/>
              </a:rPr>
              <a:t>Phases of Compiler</a:t>
            </a:r>
          </a:p>
        </p:txBody>
      </p:sp>
      <p:sp>
        <p:nvSpPr>
          <p:cNvPr id="7249" name="Line 83"/>
          <p:cNvSpPr>
            <a:spLocks noChangeShapeType="1"/>
          </p:cNvSpPr>
          <p:nvPr/>
        </p:nvSpPr>
        <p:spPr bwMode="auto">
          <a:xfrm flipH="1">
            <a:off x="1752600" y="1066800"/>
            <a:ext cx="1752600" cy="1905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50" name="Line 84"/>
          <p:cNvSpPr>
            <a:spLocks noChangeShapeType="1"/>
          </p:cNvSpPr>
          <p:nvPr/>
        </p:nvSpPr>
        <p:spPr bwMode="auto">
          <a:xfrm flipH="1">
            <a:off x="1714504" y="1676400"/>
            <a:ext cx="2095496" cy="132873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51" name="Line 85"/>
          <p:cNvSpPr>
            <a:spLocks noChangeShapeType="1"/>
          </p:cNvSpPr>
          <p:nvPr/>
        </p:nvSpPr>
        <p:spPr bwMode="auto">
          <a:xfrm flipH="1">
            <a:off x="1762128" y="2438400"/>
            <a:ext cx="2047872" cy="56388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52" name="Line 86"/>
          <p:cNvSpPr>
            <a:spLocks noChangeShapeType="1"/>
          </p:cNvSpPr>
          <p:nvPr/>
        </p:nvSpPr>
        <p:spPr bwMode="auto">
          <a:xfrm flipH="1" flipV="1">
            <a:off x="1600200" y="3200400"/>
            <a:ext cx="22098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53" name="Line 87"/>
          <p:cNvSpPr>
            <a:spLocks noChangeShapeType="1"/>
          </p:cNvSpPr>
          <p:nvPr/>
        </p:nvSpPr>
        <p:spPr bwMode="auto">
          <a:xfrm flipH="1" flipV="1">
            <a:off x="1600200" y="3200400"/>
            <a:ext cx="1752600" cy="1600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54" name="Line 88"/>
          <p:cNvSpPr>
            <a:spLocks noChangeShapeType="1"/>
          </p:cNvSpPr>
          <p:nvPr/>
        </p:nvSpPr>
        <p:spPr bwMode="auto">
          <a:xfrm flipH="1" flipV="1">
            <a:off x="1600200" y="3200400"/>
            <a:ext cx="1828800" cy="2362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55" name="Line 89"/>
          <p:cNvSpPr>
            <a:spLocks noChangeShapeType="1"/>
          </p:cNvSpPr>
          <p:nvPr/>
        </p:nvSpPr>
        <p:spPr bwMode="auto">
          <a:xfrm>
            <a:off x="5181600" y="1447800"/>
            <a:ext cx="1752600" cy="167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56" name="Line 92"/>
          <p:cNvSpPr>
            <a:spLocks noChangeShapeType="1"/>
          </p:cNvSpPr>
          <p:nvPr/>
        </p:nvSpPr>
        <p:spPr bwMode="auto">
          <a:xfrm>
            <a:off x="5257800" y="2209800"/>
            <a:ext cx="16764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57" name="Line 93"/>
          <p:cNvSpPr>
            <a:spLocks noChangeShapeType="1"/>
          </p:cNvSpPr>
          <p:nvPr/>
        </p:nvSpPr>
        <p:spPr bwMode="auto">
          <a:xfrm>
            <a:off x="5105400" y="2590800"/>
            <a:ext cx="18288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58" name="Line 94"/>
          <p:cNvSpPr>
            <a:spLocks noChangeShapeType="1"/>
          </p:cNvSpPr>
          <p:nvPr/>
        </p:nvSpPr>
        <p:spPr bwMode="auto">
          <a:xfrm flipV="1">
            <a:off x="5257800" y="3352800"/>
            <a:ext cx="19050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59" name="Line 95"/>
          <p:cNvSpPr>
            <a:spLocks noChangeShapeType="1"/>
          </p:cNvSpPr>
          <p:nvPr/>
        </p:nvSpPr>
        <p:spPr bwMode="auto">
          <a:xfrm flipV="1">
            <a:off x="5181600" y="3352800"/>
            <a:ext cx="1981200" cy="1371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60" name="Line 96"/>
          <p:cNvSpPr>
            <a:spLocks noChangeShapeType="1"/>
          </p:cNvSpPr>
          <p:nvPr/>
        </p:nvSpPr>
        <p:spPr bwMode="auto">
          <a:xfrm flipV="1">
            <a:off x="5334000" y="3352800"/>
            <a:ext cx="1828800" cy="2133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" name="Line 85"/>
          <p:cNvSpPr>
            <a:spLocks noChangeShapeType="1"/>
          </p:cNvSpPr>
          <p:nvPr/>
        </p:nvSpPr>
        <p:spPr bwMode="auto">
          <a:xfrm flipH="1" flipV="1">
            <a:off x="1828800" y="3124200"/>
            <a:ext cx="1524000" cy="4572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" name="Line 85"/>
          <p:cNvSpPr>
            <a:spLocks noChangeShapeType="1"/>
          </p:cNvSpPr>
          <p:nvPr/>
        </p:nvSpPr>
        <p:spPr bwMode="auto">
          <a:xfrm flipH="1">
            <a:off x="5372096" y="3124200"/>
            <a:ext cx="1447800" cy="4571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21" name="Picture 20" descr="image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1800" y="3962400"/>
            <a:ext cx="1533525" cy="1914999"/>
          </a:xfrm>
          <a:prstGeom prst="rect">
            <a:avLst/>
          </a:prstGeom>
        </p:spPr>
      </p:pic>
      <p:sp>
        <p:nvSpPr>
          <p:cNvPr id="22" name="Date Placeholder 2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7F7BBB3-0E1A-4A30-969A-9A69B6305095}" type="datetime3">
              <a:rPr lang="en-US" smtClean="0"/>
              <a:t>6 June 2025</a:t>
            </a:fld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30A3BCB-D794-449D-B25B-004F789E4096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Intermediate Code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9E4BB41-9212-400C-BA8A-B14967621BE4}" type="datetime3">
              <a:rPr lang="en-US" smtClean="0"/>
              <a:t>6 June 2025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30A3BCB-D794-449D-B25B-004F789E4096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457200" y="2209800"/>
            <a:ext cx="8153400" cy="2282952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en-US" dirty="0">
                <a:solidFill>
                  <a:srgbClr val="0070C0"/>
                </a:solidFill>
              </a:rPr>
              <a:t>Defined as </a:t>
            </a:r>
          </a:p>
          <a:p>
            <a:pPr algn="just">
              <a:buNone/>
            </a:pPr>
            <a:r>
              <a:rPr lang="en-US" dirty="0"/>
              <a:t>   The source code of a program is translated into a form  called </a:t>
            </a:r>
            <a:r>
              <a:rPr lang="en-US" i="1" dirty="0">
                <a:solidFill>
                  <a:srgbClr val="FF0000"/>
                </a:solidFill>
              </a:rPr>
              <a:t>intermediate code </a:t>
            </a:r>
            <a:r>
              <a:rPr lang="en-US" dirty="0"/>
              <a:t>which is suitable for  </a:t>
            </a:r>
            <a:r>
              <a:rPr lang="en-US" dirty="0">
                <a:solidFill>
                  <a:srgbClr val="002060"/>
                </a:solidFill>
              </a:rPr>
              <a:t>code improvement and transformations  </a:t>
            </a:r>
            <a:r>
              <a:rPr lang="en-US" dirty="0"/>
              <a:t>before use to generate object or machine code for a target machine.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DDAB7AB-EDB4-4DE2-9738-FD27CC4555E9}" type="datetime3">
              <a:rPr lang="en-US" smtClean="0"/>
              <a:t>6 June 2025</a:t>
            </a:fld>
            <a:endParaRPr lang="en-US"/>
          </a:p>
        </p:txBody>
      </p:sp>
      <p:sp>
        <p:nvSpPr>
          <p:cNvPr id="409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F764032-E94E-4B53-B0DB-9721F6CF5025}" type="slidenum">
              <a:rPr lang="en-US"/>
              <a:pPr/>
              <a:t>4</a:t>
            </a:fld>
            <a:endParaRPr lang="en-US"/>
          </a:p>
        </p:txBody>
      </p:sp>
      <p:pic>
        <p:nvPicPr>
          <p:cNvPr id="4101" name="Picture 5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547402" y="3858803"/>
            <a:ext cx="7628572" cy="2038095"/>
          </a:xfrm>
          <a:noFill/>
          <a:ln w="38100">
            <a:solidFill>
              <a:srgbClr val="000000"/>
            </a:solidFill>
          </a:ln>
        </p:spPr>
      </p:pic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533400" y="1581596"/>
            <a:ext cx="4343400" cy="19236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  <a:buClr>
                <a:schemeClr val="accent2"/>
              </a:buClr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ranslate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the </a:t>
            </a: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source program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Such as</a:t>
            </a:r>
          </a:p>
          <a:p>
            <a:pPr lvl="1" eaLnBrk="1" hangingPunct="1">
              <a:spcBef>
                <a:spcPct val="50000"/>
              </a:spcBef>
              <a:buClr>
                <a:schemeClr val="accent2"/>
              </a:buClr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declarations, </a:t>
            </a:r>
          </a:p>
          <a:p>
            <a:pPr lvl="1" eaLnBrk="1" hangingPunct="1">
              <a:spcBef>
                <a:spcPct val="50000"/>
              </a:spcBef>
              <a:buClr>
                <a:schemeClr val="accent2"/>
              </a:buClr>
            </a:pP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assignments and</a:t>
            </a:r>
          </a:p>
          <a:p>
            <a:pPr lvl="1" eaLnBrk="1" hangingPunct="1">
              <a:spcBef>
                <a:spcPct val="50000"/>
              </a:spcBef>
              <a:buClr>
                <a:schemeClr val="accent2"/>
              </a:buClr>
            </a:pP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 flow-of-control statements </a:t>
            </a:r>
          </a:p>
          <a:p>
            <a:pPr eaLnBrk="1" hangingPunct="1">
              <a:spcBef>
                <a:spcPct val="50000"/>
              </a:spcBef>
              <a:buClr>
                <a:schemeClr val="accent2"/>
              </a:buClr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into an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intermediate form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02" name="Rectangle 7"/>
          <p:cNvSpPr>
            <a:spLocks noChangeArrowheads="1"/>
          </p:cNvSpPr>
          <p:nvPr/>
        </p:nvSpPr>
        <p:spPr bwMode="auto">
          <a:xfrm>
            <a:off x="685800" y="304800"/>
            <a:ext cx="7772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en-US" sz="28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Intermediate Code Generation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Intermediate</a:t>
            </a:r>
            <a:r>
              <a:rPr lang="en-US" sz="2800" b="1" dirty="0"/>
              <a:t> </a:t>
            </a:r>
            <a:r>
              <a:rPr lang="en-US" sz="2800" dirty="0"/>
              <a:t>Languages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64C7F5C-B054-49FD-A208-5E5E4E51651C}" type="datetime3">
              <a:rPr lang="en-US" smtClean="0"/>
              <a:t>6 June 2025</a:t>
            </a:fld>
            <a:endParaRPr lang="en-US"/>
          </a:p>
        </p:txBody>
      </p:sp>
      <p:sp>
        <p:nvSpPr>
          <p:cNvPr id="512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8A3A178-D8F9-4573-9A84-B74E58D9864F}" type="slidenum">
              <a:rPr lang="en-US"/>
              <a:pPr/>
              <a:t>5</a:t>
            </a:fld>
            <a:endParaRPr lang="en-US"/>
          </a:p>
        </p:txBody>
      </p:sp>
      <p:sp>
        <p:nvSpPr>
          <p:cNvPr id="5125" name="Rectangle 4"/>
          <p:cNvSpPr>
            <a:spLocks noChangeArrowheads="1"/>
          </p:cNvSpPr>
          <p:nvPr/>
        </p:nvSpPr>
        <p:spPr bwMode="auto">
          <a:xfrm>
            <a:off x="1066800" y="1828800"/>
            <a:ext cx="6141425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marL="457200" indent="-457200" eaLnBrk="1" hangingPunct="1"/>
            <a:r>
              <a:rPr lang="en-US" sz="2400" dirty="0">
                <a:latin typeface="+mn-lt"/>
              </a:rPr>
              <a:t>Three types of intermediate representations</a:t>
            </a:r>
          </a:p>
          <a:p>
            <a:pPr marL="457200" indent="-457200" eaLnBrk="1" hangingPunct="1"/>
            <a:endParaRPr lang="en-US" sz="2400" dirty="0">
              <a:latin typeface="+mn-lt"/>
            </a:endParaRPr>
          </a:p>
          <a:p>
            <a:pPr marL="457200" indent="-457200" eaLnBrk="1" hangingPunct="1">
              <a:buFontTx/>
              <a:buAutoNum type="arabicPeriod"/>
            </a:pPr>
            <a:r>
              <a:rPr lang="en-US" sz="2400" dirty="0">
                <a:latin typeface="+mn-lt"/>
              </a:rPr>
              <a:t>Syntax Trees </a:t>
            </a:r>
          </a:p>
          <a:p>
            <a:pPr marL="457200" indent="-457200" eaLnBrk="1" hangingPunct="1">
              <a:buFontTx/>
              <a:buAutoNum type="arabicPeriod"/>
            </a:pPr>
            <a:endParaRPr lang="en-US" sz="2400" dirty="0">
              <a:latin typeface="+mn-lt"/>
            </a:endParaRPr>
          </a:p>
          <a:p>
            <a:pPr marL="457200" indent="-457200" eaLnBrk="1" hangingPunct="1"/>
            <a:r>
              <a:rPr lang="en-US" sz="2400" dirty="0">
                <a:latin typeface="+mn-lt"/>
              </a:rPr>
              <a:t>2. Postfix notation</a:t>
            </a:r>
          </a:p>
          <a:p>
            <a:pPr marL="457200" indent="-457200" eaLnBrk="1" hangingPunct="1"/>
            <a:endParaRPr lang="en-US" sz="2400" dirty="0">
              <a:latin typeface="+mn-lt"/>
            </a:endParaRPr>
          </a:p>
          <a:p>
            <a:pPr marL="457200" indent="-457200" eaLnBrk="1" hangingPunct="1"/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3. Three Address Code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cs typeface="Times New Roman" pitchFamily="18" charset="0"/>
              </a:rPr>
              <a:t>Graphical Representations</a:t>
            </a:r>
            <a:endParaRPr lang="en-US" sz="2800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F7C7F45-1AAA-419B-B6DB-23B9B74588C7}" type="datetime3">
              <a:rPr lang="en-US" smtClean="0"/>
              <a:t>6 June 2025</a:t>
            </a:fld>
            <a:endParaRPr lang="en-US"/>
          </a:p>
        </p:txBody>
      </p:sp>
      <p:sp>
        <p:nvSpPr>
          <p:cNvPr id="6146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DB31D18-7757-41DD-9933-D4E5A1F3B78F}" type="slidenum">
              <a:rPr lang="en-US"/>
              <a:pPr/>
              <a:t>6</a:t>
            </a:fld>
            <a:endParaRPr lang="en-US"/>
          </a:p>
        </p:txBody>
      </p:sp>
      <p:sp>
        <p:nvSpPr>
          <p:cNvPr id="6149" name="Text Box 4"/>
          <p:cNvSpPr txBox="1">
            <a:spLocks noChangeArrowheads="1"/>
          </p:cNvSpPr>
          <p:nvPr/>
        </p:nvSpPr>
        <p:spPr bwMode="auto">
          <a:xfrm>
            <a:off x="381000" y="1600200"/>
            <a:ext cx="8305800" cy="1723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Clr>
                <a:schemeClr val="accent2"/>
              </a:buClr>
            </a:pPr>
            <a:r>
              <a:rPr lang="en-US" sz="2400" dirty="0">
                <a:latin typeface="+mn-lt"/>
                <a:cs typeface="Times New Roman" pitchFamily="18" charset="0"/>
              </a:rPr>
              <a:t>A syntax tree depicts the natural </a:t>
            </a:r>
            <a:r>
              <a:rPr lang="en-US" sz="2400" dirty="0">
                <a:solidFill>
                  <a:srgbClr val="0070C0"/>
                </a:solidFill>
                <a:latin typeface="+mn-lt"/>
                <a:cs typeface="Times New Roman" pitchFamily="18" charset="0"/>
              </a:rPr>
              <a:t>hierarchical structure </a:t>
            </a:r>
            <a:r>
              <a:rPr lang="en-US" sz="2400" dirty="0">
                <a:latin typeface="+mn-lt"/>
                <a:cs typeface="Times New Roman" pitchFamily="18" charset="0"/>
              </a:rPr>
              <a:t>of a source program. </a:t>
            </a:r>
          </a:p>
          <a:p>
            <a:pPr eaLnBrk="1" hangingPunct="1">
              <a:spcBef>
                <a:spcPts val="600"/>
              </a:spcBef>
              <a:buClr>
                <a:schemeClr val="accent2"/>
              </a:buClr>
            </a:pPr>
            <a:r>
              <a:rPr lang="en-US" sz="2400" dirty="0">
                <a:solidFill>
                  <a:schemeClr val="accent6">
                    <a:lumMod val="75000"/>
                  </a:schemeClr>
                </a:solidFill>
                <a:latin typeface="+mn-lt"/>
                <a:cs typeface="Times New Roman" pitchFamily="18" charset="0"/>
              </a:rPr>
              <a:t>Ex.  A syntax tree for the assignment statement</a:t>
            </a:r>
          </a:p>
          <a:p>
            <a:pPr eaLnBrk="1" hangingPunct="1">
              <a:spcBef>
                <a:spcPts val="600"/>
              </a:spcBef>
              <a:buClr>
                <a:schemeClr val="accent2"/>
              </a:buClr>
            </a:pPr>
            <a:r>
              <a:rPr lang="en-US" sz="2400" dirty="0">
                <a:solidFill>
                  <a:schemeClr val="accent6">
                    <a:lumMod val="75000"/>
                  </a:schemeClr>
                </a:solidFill>
                <a:latin typeface="+mn-lt"/>
                <a:cs typeface="Times New Roman" pitchFamily="18" charset="0"/>
              </a:rPr>
              <a:t>	 a:=b*-c+a*-c</a:t>
            </a:r>
            <a:endParaRPr lang="en-US" sz="2400" dirty="0">
              <a:solidFill>
                <a:schemeClr val="accent6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53253" name="Picture 5"/>
          <p:cNvPicPr>
            <a:picLocks noChangeAspect="1" noChangeArrowheads="1"/>
          </p:cNvPicPr>
          <p:nvPr/>
        </p:nvPicPr>
        <p:blipFill>
          <a:blip r:embed="rId2"/>
          <a:srcRect r="51492" b="31349"/>
          <a:stretch>
            <a:fillRect/>
          </a:stretch>
        </p:blipFill>
        <p:spPr bwMode="auto">
          <a:xfrm>
            <a:off x="2418588" y="3539191"/>
            <a:ext cx="4800600" cy="26240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32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3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Text Box 3"/>
          <p:cNvSpPr txBox="1">
            <a:spLocks noChangeArrowheads="1"/>
          </p:cNvSpPr>
          <p:nvPr/>
        </p:nvSpPr>
        <p:spPr bwMode="auto">
          <a:xfrm>
            <a:off x="304800" y="1371600"/>
            <a:ext cx="8610600" cy="2215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ts val="0"/>
              </a:spcBef>
              <a:buFont typeface="Arial" pitchFamily="34" charset="0"/>
              <a:buChar char="•"/>
            </a:pP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 There are </a:t>
            </a:r>
            <a:r>
              <a:rPr lang="en-US" sz="2300" b="1" dirty="0">
                <a:latin typeface="Times New Roman" pitchFamily="18" charset="0"/>
                <a:cs typeface="Times New Roman" pitchFamily="18" charset="0"/>
              </a:rPr>
              <a:t>two representations</a:t>
            </a: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 of the syntax tree. </a:t>
            </a:r>
          </a:p>
          <a:p>
            <a:pPr lvl="1" eaLnBrk="1" hangingPunct="1">
              <a:spcBef>
                <a:spcPts val="0"/>
              </a:spcBef>
              <a:buFont typeface="Arial" pitchFamily="34" charset="0"/>
              <a:buChar char="•"/>
            </a:pP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 Tree and array of records</a:t>
            </a:r>
          </a:p>
          <a:p>
            <a:pPr eaLnBrk="1" hangingPunct="1">
              <a:spcBef>
                <a:spcPts val="0"/>
              </a:spcBef>
              <a:buFont typeface="Arial" pitchFamily="34" charset="0"/>
              <a:buChar char="•"/>
            </a:pP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 Each node is represented </a:t>
            </a:r>
            <a:r>
              <a:rPr lang="en-US" sz="2300" b="1" dirty="0">
                <a:latin typeface="Times New Roman" pitchFamily="18" charset="0"/>
                <a:cs typeface="Times New Roman" pitchFamily="18" charset="0"/>
              </a:rPr>
              <a:t>as a record with a field</a:t>
            </a: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 for its </a:t>
            </a:r>
            <a:r>
              <a:rPr lang="en-US" sz="2300" b="1" dirty="0">
                <a:latin typeface="Times New Roman" pitchFamily="18" charset="0"/>
                <a:cs typeface="Times New Roman" pitchFamily="18" charset="0"/>
              </a:rPr>
              <a:t>operator</a:t>
            </a: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 and additional fields for </a:t>
            </a:r>
            <a:r>
              <a:rPr lang="en-US" sz="2300" b="1" dirty="0">
                <a:latin typeface="Times New Roman" pitchFamily="18" charset="0"/>
                <a:cs typeface="Times New Roman" pitchFamily="18" charset="0"/>
              </a:rPr>
              <a:t>pointers</a:t>
            </a: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 to its children.</a:t>
            </a:r>
          </a:p>
          <a:p>
            <a:pPr eaLnBrk="1" hangingPunct="1">
              <a:spcBef>
                <a:spcPts val="0"/>
              </a:spcBef>
              <a:buFont typeface="Arial" pitchFamily="34" charset="0"/>
              <a:buChar char="•"/>
            </a:pP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 All the nodes in the syntax tree </a:t>
            </a:r>
            <a:r>
              <a:rPr lang="en-US" sz="2300" b="1" dirty="0">
                <a:latin typeface="Times New Roman" pitchFamily="18" charset="0"/>
                <a:cs typeface="Times New Roman" pitchFamily="18" charset="0"/>
              </a:rPr>
              <a:t>can be visited</a:t>
            </a: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 by following </a:t>
            </a:r>
            <a:r>
              <a:rPr lang="en-US" sz="2300" b="1" dirty="0">
                <a:latin typeface="Times New Roman" pitchFamily="18" charset="0"/>
                <a:cs typeface="Times New Roman" pitchFamily="18" charset="0"/>
              </a:rPr>
              <a:t>pointers</a:t>
            </a: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, starting from the root at position .</a:t>
            </a:r>
            <a:r>
              <a:rPr lang="en-US" sz="2300" dirty="0">
                <a:latin typeface="Times New Roman" pitchFamily="18" charset="0"/>
              </a:rPr>
              <a:t> </a:t>
            </a: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/>
          <a:srcRect r="13889" b="1405"/>
          <a:stretch>
            <a:fillRect/>
          </a:stretch>
        </p:blipFill>
        <p:spPr bwMode="auto">
          <a:xfrm>
            <a:off x="4114800" y="3810000"/>
            <a:ext cx="4308165" cy="2536927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3"/>
          <a:srcRect r="51492" b="31349"/>
          <a:stretch>
            <a:fillRect/>
          </a:stretch>
        </p:blipFill>
        <p:spPr bwMode="auto">
          <a:xfrm>
            <a:off x="339012" y="4014785"/>
            <a:ext cx="2667000" cy="229793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4103" name="Line 7"/>
          <p:cNvSpPr>
            <a:spLocks noChangeShapeType="1"/>
          </p:cNvSpPr>
          <p:nvPr/>
        </p:nvSpPr>
        <p:spPr bwMode="auto">
          <a:xfrm>
            <a:off x="3200400" y="5163750"/>
            <a:ext cx="762000" cy="0"/>
          </a:xfrm>
          <a:prstGeom prst="line">
            <a:avLst/>
          </a:prstGeom>
          <a:noFill/>
          <a:ln w="76200" cmpd="tri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6512" y="335096"/>
            <a:ext cx="8534400" cy="758952"/>
          </a:xfrm>
        </p:spPr>
        <p:txBody>
          <a:bodyPr>
            <a:normAutofit/>
          </a:bodyPr>
          <a:lstStyle/>
          <a:p>
            <a:r>
              <a:rPr lang="en-US" sz="2800" dirty="0">
                <a:cs typeface="Times New Roman" pitchFamily="18" charset="0"/>
              </a:rPr>
              <a:t>Graphical Representations</a:t>
            </a:r>
            <a:endParaRPr lang="en-US" sz="2800" dirty="0">
              <a:solidFill>
                <a:schemeClr val="tx2"/>
              </a:solidFill>
              <a:cs typeface="Times New Roman" pitchFamily="18" charset="0"/>
            </a:endParaRP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A5412AB-7735-4940-A129-40FB0EF79EDD}" type="datetime3">
              <a:rPr lang="en-US" smtClean="0"/>
              <a:t>6 June 2025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30A3BCB-D794-449D-B25B-004F789E4096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7" dur="2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304800" y="1371600"/>
            <a:ext cx="80772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All nodes are allocated from an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array of records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and the index or position of the node serves as the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pointer to the node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  <p:grpSp>
        <p:nvGrpSpPr>
          <p:cNvPr id="2" name="Group 150"/>
          <p:cNvGrpSpPr>
            <a:grpSpLocks/>
          </p:cNvGrpSpPr>
          <p:nvPr/>
        </p:nvGrpSpPr>
        <p:grpSpPr bwMode="auto">
          <a:xfrm>
            <a:off x="5334000" y="2438400"/>
            <a:ext cx="2514600" cy="3678238"/>
            <a:chOff x="-3" y="-3"/>
            <a:chExt cx="1289" cy="4922"/>
          </a:xfrm>
        </p:grpSpPr>
        <p:grpSp>
          <p:nvGrpSpPr>
            <p:cNvPr id="8199" name="Group 148"/>
            <p:cNvGrpSpPr>
              <a:grpSpLocks/>
            </p:cNvGrpSpPr>
            <p:nvPr/>
          </p:nvGrpSpPr>
          <p:grpSpPr bwMode="auto">
            <a:xfrm>
              <a:off x="0" y="0"/>
              <a:ext cx="1283" cy="4916"/>
              <a:chOff x="0" y="0"/>
              <a:chExt cx="1283" cy="4916"/>
            </a:xfrm>
          </p:grpSpPr>
          <p:grpSp>
            <p:nvGrpSpPr>
              <p:cNvPr id="8201" name="Group 53"/>
              <p:cNvGrpSpPr>
                <a:grpSpLocks/>
              </p:cNvGrpSpPr>
              <p:nvPr/>
            </p:nvGrpSpPr>
            <p:grpSpPr bwMode="auto">
              <a:xfrm>
                <a:off x="0" y="0"/>
                <a:ext cx="298" cy="413"/>
                <a:chOff x="0" y="0"/>
                <a:chExt cx="298" cy="413"/>
              </a:xfrm>
            </p:grpSpPr>
            <p:sp>
              <p:nvSpPr>
                <p:cNvPr id="8343" name="Rectangle 4"/>
                <p:cNvSpPr>
                  <a:spLocks noChangeArrowheads="1"/>
                </p:cNvSpPr>
                <p:nvPr/>
              </p:nvSpPr>
              <p:spPr bwMode="auto">
                <a:xfrm>
                  <a:off x="43" y="0"/>
                  <a:ext cx="212" cy="41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1" hangingPunct="1"/>
                  <a:r>
                    <a:rPr lang="en-US" sz="1200">
                      <a:latin typeface="Times New Roman" pitchFamily="18" charset="0"/>
                      <a:cs typeface="Times New Roman" pitchFamily="18" charset="0"/>
                    </a:rPr>
                    <a:t>0</a:t>
                  </a:r>
                </a:p>
                <a:p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8344" name="Rectangle 52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298" cy="41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8202" name="Group 55"/>
              <p:cNvGrpSpPr>
                <a:grpSpLocks/>
              </p:cNvGrpSpPr>
              <p:nvPr/>
            </p:nvGrpSpPr>
            <p:grpSpPr bwMode="auto">
              <a:xfrm>
                <a:off x="298" y="0"/>
                <a:ext cx="485" cy="413"/>
                <a:chOff x="298" y="0"/>
                <a:chExt cx="485" cy="413"/>
              </a:xfrm>
            </p:grpSpPr>
            <p:sp>
              <p:nvSpPr>
                <p:cNvPr id="8341" name="Rectangle 5"/>
                <p:cNvSpPr>
                  <a:spLocks noChangeArrowheads="1"/>
                </p:cNvSpPr>
                <p:nvPr/>
              </p:nvSpPr>
              <p:spPr bwMode="auto">
                <a:xfrm>
                  <a:off x="341" y="0"/>
                  <a:ext cx="399" cy="41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1" hangingPunct="1"/>
                  <a:r>
                    <a:rPr lang="en-US" sz="1200">
                      <a:latin typeface="Times New Roman" pitchFamily="18" charset="0"/>
                      <a:cs typeface="Times New Roman" pitchFamily="18" charset="0"/>
                    </a:rPr>
                    <a:t>   id</a:t>
                  </a:r>
                </a:p>
                <a:p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8342" name="Rectangle 54"/>
                <p:cNvSpPr>
                  <a:spLocks noChangeArrowheads="1"/>
                </p:cNvSpPr>
                <p:nvPr/>
              </p:nvSpPr>
              <p:spPr bwMode="auto">
                <a:xfrm>
                  <a:off x="298" y="0"/>
                  <a:ext cx="485" cy="41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8203" name="Group 57"/>
              <p:cNvGrpSpPr>
                <a:grpSpLocks/>
              </p:cNvGrpSpPr>
              <p:nvPr/>
            </p:nvGrpSpPr>
            <p:grpSpPr bwMode="auto">
              <a:xfrm>
                <a:off x="783" y="0"/>
                <a:ext cx="250" cy="413"/>
                <a:chOff x="783" y="0"/>
                <a:chExt cx="250" cy="413"/>
              </a:xfrm>
            </p:grpSpPr>
            <p:sp>
              <p:nvSpPr>
                <p:cNvPr id="8339" name="Rectangle 6"/>
                <p:cNvSpPr>
                  <a:spLocks noChangeArrowheads="1"/>
                </p:cNvSpPr>
                <p:nvPr/>
              </p:nvSpPr>
              <p:spPr bwMode="auto">
                <a:xfrm>
                  <a:off x="826" y="0"/>
                  <a:ext cx="164" cy="41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1" hangingPunct="1"/>
                  <a:r>
                    <a:rPr lang="en-US" sz="1200">
                      <a:latin typeface="Times New Roman" pitchFamily="18" charset="0"/>
                      <a:cs typeface="Times New Roman" pitchFamily="18" charset="0"/>
                    </a:rPr>
                    <a:t>b</a:t>
                  </a:r>
                </a:p>
                <a:p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8340" name="Rectangle 56"/>
                <p:cNvSpPr>
                  <a:spLocks noChangeArrowheads="1"/>
                </p:cNvSpPr>
                <p:nvPr/>
              </p:nvSpPr>
              <p:spPr bwMode="auto">
                <a:xfrm>
                  <a:off x="783" y="0"/>
                  <a:ext cx="250" cy="41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8204" name="Group 59"/>
              <p:cNvGrpSpPr>
                <a:grpSpLocks/>
              </p:cNvGrpSpPr>
              <p:nvPr/>
            </p:nvGrpSpPr>
            <p:grpSpPr bwMode="auto">
              <a:xfrm>
                <a:off x="1033" y="0"/>
                <a:ext cx="250" cy="413"/>
                <a:chOff x="1033" y="0"/>
                <a:chExt cx="250" cy="413"/>
              </a:xfrm>
            </p:grpSpPr>
            <p:sp>
              <p:nvSpPr>
                <p:cNvPr id="8337" name="Rectangle 7"/>
                <p:cNvSpPr>
                  <a:spLocks noChangeArrowheads="1"/>
                </p:cNvSpPr>
                <p:nvPr/>
              </p:nvSpPr>
              <p:spPr bwMode="auto">
                <a:xfrm>
                  <a:off x="1076" y="0"/>
                  <a:ext cx="164" cy="41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1" hangingPunct="1"/>
                  <a:r>
                    <a:rPr lang="en-US" sz="1300" b="1">
                      <a:latin typeface="Arial" pitchFamily="34" charset="0"/>
                      <a:cs typeface="Arial" pitchFamily="34" charset="0"/>
                    </a:rPr>
                    <a:t> </a:t>
                  </a:r>
                  <a:endParaRPr lang="en-US" sz="1200">
                    <a:latin typeface="Times New Roman" pitchFamily="18" charset="0"/>
                    <a:cs typeface="Times New Roman" pitchFamily="18" charset="0"/>
                  </a:endParaRPr>
                </a:p>
                <a:p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8338" name="Rectangle 58"/>
                <p:cNvSpPr>
                  <a:spLocks noChangeArrowheads="1"/>
                </p:cNvSpPr>
                <p:nvPr/>
              </p:nvSpPr>
              <p:spPr bwMode="auto">
                <a:xfrm>
                  <a:off x="1033" y="0"/>
                  <a:ext cx="250" cy="41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8205" name="Group 61"/>
              <p:cNvGrpSpPr>
                <a:grpSpLocks/>
              </p:cNvGrpSpPr>
              <p:nvPr/>
            </p:nvGrpSpPr>
            <p:grpSpPr bwMode="auto">
              <a:xfrm>
                <a:off x="0" y="413"/>
                <a:ext cx="298" cy="413"/>
                <a:chOff x="0" y="413"/>
                <a:chExt cx="298" cy="413"/>
              </a:xfrm>
            </p:grpSpPr>
            <p:sp>
              <p:nvSpPr>
                <p:cNvPr id="8335" name="Rectangle 8"/>
                <p:cNvSpPr>
                  <a:spLocks noChangeArrowheads="1"/>
                </p:cNvSpPr>
                <p:nvPr/>
              </p:nvSpPr>
              <p:spPr bwMode="auto">
                <a:xfrm>
                  <a:off x="43" y="413"/>
                  <a:ext cx="212" cy="41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1" hangingPunct="1"/>
                  <a:r>
                    <a:rPr lang="en-US" sz="1200">
                      <a:latin typeface="Times New Roman" pitchFamily="18" charset="0"/>
                      <a:cs typeface="Times New Roman" pitchFamily="18" charset="0"/>
                    </a:rPr>
                    <a:t>1</a:t>
                  </a:r>
                </a:p>
                <a:p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8336" name="Rectangle 60"/>
                <p:cNvSpPr>
                  <a:spLocks noChangeArrowheads="1"/>
                </p:cNvSpPr>
                <p:nvPr/>
              </p:nvSpPr>
              <p:spPr bwMode="auto">
                <a:xfrm>
                  <a:off x="0" y="413"/>
                  <a:ext cx="298" cy="41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8206" name="Group 63"/>
              <p:cNvGrpSpPr>
                <a:grpSpLocks/>
              </p:cNvGrpSpPr>
              <p:nvPr/>
            </p:nvGrpSpPr>
            <p:grpSpPr bwMode="auto">
              <a:xfrm>
                <a:off x="298" y="413"/>
                <a:ext cx="485" cy="413"/>
                <a:chOff x="298" y="413"/>
                <a:chExt cx="485" cy="413"/>
              </a:xfrm>
            </p:grpSpPr>
            <p:sp>
              <p:nvSpPr>
                <p:cNvPr id="8333" name="Rectangle 9"/>
                <p:cNvSpPr>
                  <a:spLocks noChangeArrowheads="1"/>
                </p:cNvSpPr>
                <p:nvPr/>
              </p:nvSpPr>
              <p:spPr bwMode="auto">
                <a:xfrm>
                  <a:off x="341" y="413"/>
                  <a:ext cx="399" cy="41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1" hangingPunct="1"/>
                  <a:r>
                    <a:rPr lang="en-US" sz="1200">
                      <a:latin typeface="Times New Roman" pitchFamily="18" charset="0"/>
                      <a:cs typeface="Times New Roman" pitchFamily="18" charset="0"/>
                    </a:rPr>
                    <a:t>   id</a:t>
                  </a:r>
                </a:p>
                <a:p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8334" name="Rectangle 62"/>
                <p:cNvSpPr>
                  <a:spLocks noChangeArrowheads="1"/>
                </p:cNvSpPr>
                <p:nvPr/>
              </p:nvSpPr>
              <p:spPr bwMode="auto">
                <a:xfrm>
                  <a:off x="298" y="413"/>
                  <a:ext cx="485" cy="41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8207" name="Group 65"/>
              <p:cNvGrpSpPr>
                <a:grpSpLocks/>
              </p:cNvGrpSpPr>
              <p:nvPr/>
            </p:nvGrpSpPr>
            <p:grpSpPr bwMode="auto">
              <a:xfrm>
                <a:off x="783" y="413"/>
                <a:ext cx="250" cy="413"/>
                <a:chOff x="783" y="413"/>
                <a:chExt cx="250" cy="413"/>
              </a:xfrm>
            </p:grpSpPr>
            <p:sp>
              <p:nvSpPr>
                <p:cNvPr id="8331" name="Rectangle 10"/>
                <p:cNvSpPr>
                  <a:spLocks noChangeArrowheads="1"/>
                </p:cNvSpPr>
                <p:nvPr/>
              </p:nvSpPr>
              <p:spPr bwMode="auto">
                <a:xfrm>
                  <a:off x="826" y="413"/>
                  <a:ext cx="164" cy="41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1" hangingPunct="1"/>
                  <a:r>
                    <a:rPr lang="en-US" sz="1200">
                      <a:latin typeface="Times New Roman" pitchFamily="18" charset="0"/>
                      <a:cs typeface="Times New Roman" pitchFamily="18" charset="0"/>
                    </a:rPr>
                    <a:t>c</a:t>
                  </a:r>
                </a:p>
                <a:p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8332" name="Rectangle 64"/>
                <p:cNvSpPr>
                  <a:spLocks noChangeArrowheads="1"/>
                </p:cNvSpPr>
                <p:nvPr/>
              </p:nvSpPr>
              <p:spPr bwMode="auto">
                <a:xfrm>
                  <a:off x="783" y="413"/>
                  <a:ext cx="250" cy="41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8208" name="Group 67"/>
              <p:cNvGrpSpPr>
                <a:grpSpLocks/>
              </p:cNvGrpSpPr>
              <p:nvPr/>
            </p:nvGrpSpPr>
            <p:grpSpPr bwMode="auto">
              <a:xfrm>
                <a:off x="1033" y="413"/>
                <a:ext cx="250" cy="413"/>
                <a:chOff x="1033" y="413"/>
                <a:chExt cx="250" cy="413"/>
              </a:xfrm>
            </p:grpSpPr>
            <p:sp>
              <p:nvSpPr>
                <p:cNvPr id="8329" name="Rectangle 11"/>
                <p:cNvSpPr>
                  <a:spLocks noChangeArrowheads="1"/>
                </p:cNvSpPr>
                <p:nvPr/>
              </p:nvSpPr>
              <p:spPr bwMode="auto">
                <a:xfrm>
                  <a:off x="1076" y="413"/>
                  <a:ext cx="164" cy="41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1" hangingPunct="1"/>
                  <a:r>
                    <a:rPr lang="en-US" sz="1300" b="1">
                      <a:latin typeface="Arial" pitchFamily="34" charset="0"/>
                      <a:cs typeface="Arial" pitchFamily="34" charset="0"/>
                    </a:rPr>
                    <a:t> </a:t>
                  </a:r>
                  <a:endParaRPr lang="en-US" sz="1200">
                    <a:latin typeface="Times New Roman" pitchFamily="18" charset="0"/>
                    <a:cs typeface="Times New Roman" pitchFamily="18" charset="0"/>
                  </a:endParaRPr>
                </a:p>
                <a:p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8330" name="Rectangle 66"/>
                <p:cNvSpPr>
                  <a:spLocks noChangeArrowheads="1"/>
                </p:cNvSpPr>
                <p:nvPr/>
              </p:nvSpPr>
              <p:spPr bwMode="auto">
                <a:xfrm>
                  <a:off x="1033" y="413"/>
                  <a:ext cx="250" cy="41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8209" name="Group 69"/>
              <p:cNvGrpSpPr>
                <a:grpSpLocks/>
              </p:cNvGrpSpPr>
              <p:nvPr/>
            </p:nvGrpSpPr>
            <p:grpSpPr bwMode="auto">
              <a:xfrm>
                <a:off x="0" y="826"/>
                <a:ext cx="298" cy="413"/>
                <a:chOff x="0" y="826"/>
                <a:chExt cx="298" cy="413"/>
              </a:xfrm>
            </p:grpSpPr>
            <p:sp>
              <p:nvSpPr>
                <p:cNvPr id="8327" name="Rectangle 12"/>
                <p:cNvSpPr>
                  <a:spLocks noChangeArrowheads="1"/>
                </p:cNvSpPr>
                <p:nvPr/>
              </p:nvSpPr>
              <p:spPr bwMode="auto">
                <a:xfrm>
                  <a:off x="43" y="826"/>
                  <a:ext cx="212" cy="41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1" hangingPunct="1"/>
                  <a:r>
                    <a:rPr lang="en-US" sz="1200">
                      <a:latin typeface="Times New Roman" pitchFamily="18" charset="0"/>
                      <a:cs typeface="Times New Roman" pitchFamily="18" charset="0"/>
                    </a:rPr>
                    <a:t>2</a:t>
                  </a:r>
                </a:p>
                <a:p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8328" name="Rectangle 68"/>
                <p:cNvSpPr>
                  <a:spLocks noChangeArrowheads="1"/>
                </p:cNvSpPr>
                <p:nvPr/>
              </p:nvSpPr>
              <p:spPr bwMode="auto">
                <a:xfrm>
                  <a:off x="0" y="826"/>
                  <a:ext cx="298" cy="41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8210" name="Group 71"/>
              <p:cNvGrpSpPr>
                <a:grpSpLocks/>
              </p:cNvGrpSpPr>
              <p:nvPr/>
            </p:nvGrpSpPr>
            <p:grpSpPr bwMode="auto">
              <a:xfrm>
                <a:off x="298" y="826"/>
                <a:ext cx="485" cy="413"/>
                <a:chOff x="298" y="826"/>
                <a:chExt cx="485" cy="413"/>
              </a:xfrm>
            </p:grpSpPr>
            <p:sp>
              <p:nvSpPr>
                <p:cNvPr id="8325" name="Rectangle 13"/>
                <p:cNvSpPr>
                  <a:spLocks noChangeArrowheads="1"/>
                </p:cNvSpPr>
                <p:nvPr/>
              </p:nvSpPr>
              <p:spPr bwMode="auto">
                <a:xfrm>
                  <a:off x="341" y="826"/>
                  <a:ext cx="399" cy="41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1" hangingPunct="1"/>
                  <a:r>
                    <a:rPr lang="en-US" sz="1200">
                      <a:latin typeface="Times New Roman" pitchFamily="18" charset="0"/>
                      <a:cs typeface="Times New Roman" pitchFamily="18" charset="0"/>
                    </a:rPr>
                    <a:t>uminus</a:t>
                  </a:r>
                </a:p>
                <a:p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8326" name="Rectangle 70"/>
                <p:cNvSpPr>
                  <a:spLocks noChangeArrowheads="1"/>
                </p:cNvSpPr>
                <p:nvPr/>
              </p:nvSpPr>
              <p:spPr bwMode="auto">
                <a:xfrm>
                  <a:off x="298" y="826"/>
                  <a:ext cx="485" cy="41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8211" name="Group 73"/>
              <p:cNvGrpSpPr>
                <a:grpSpLocks/>
              </p:cNvGrpSpPr>
              <p:nvPr/>
            </p:nvGrpSpPr>
            <p:grpSpPr bwMode="auto">
              <a:xfrm>
                <a:off x="783" y="826"/>
                <a:ext cx="250" cy="413"/>
                <a:chOff x="783" y="826"/>
                <a:chExt cx="250" cy="413"/>
              </a:xfrm>
            </p:grpSpPr>
            <p:sp>
              <p:nvSpPr>
                <p:cNvPr id="8323" name="Rectangle 14"/>
                <p:cNvSpPr>
                  <a:spLocks noChangeArrowheads="1"/>
                </p:cNvSpPr>
                <p:nvPr/>
              </p:nvSpPr>
              <p:spPr bwMode="auto">
                <a:xfrm>
                  <a:off x="826" y="826"/>
                  <a:ext cx="164" cy="41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1" hangingPunct="1"/>
                  <a:r>
                    <a:rPr lang="en-US" sz="1200">
                      <a:latin typeface="Times New Roman" pitchFamily="18" charset="0"/>
                      <a:cs typeface="Times New Roman" pitchFamily="18" charset="0"/>
                    </a:rPr>
                    <a:t>1</a:t>
                  </a:r>
                </a:p>
                <a:p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8324" name="Rectangle 72"/>
                <p:cNvSpPr>
                  <a:spLocks noChangeArrowheads="1"/>
                </p:cNvSpPr>
                <p:nvPr/>
              </p:nvSpPr>
              <p:spPr bwMode="auto">
                <a:xfrm>
                  <a:off x="783" y="826"/>
                  <a:ext cx="250" cy="41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8212" name="Group 75"/>
              <p:cNvGrpSpPr>
                <a:grpSpLocks/>
              </p:cNvGrpSpPr>
              <p:nvPr/>
            </p:nvGrpSpPr>
            <p:grpSpPr bwMode="auto">
              <a:xfrm>
                <a:off x="1033" y="826"/>
                <a:ext cx="250" cy="413"/>
                <a:chOff x="1033" y="826"/>
                <a:chExt cx="250" cy="413"/>
              </a:xfrm>
            </p:grpSpPr>
            <p:sp>
              <p:nvSpPr>
                <p:cNvPr id="8321" name="Rectangle 15"/>
                <p:cNvSpPr>
                  <a:spLocks noChangeArrowheads="1"/>
                </p:cNvSpPr>
                <p:nvPr/>
              </p:nvSpPr>
              <p:spPr bwMode="auto">
                <a:xfrm>
                  <a:off x="1076" y="826"/>
                  <a:ext cx="164" cy="41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1" hangingPunct="1"/>
                  <a:r>
                    <a:rPr lang="en-US" sz="1300" b="1">
                      <a:latin typeface="Arial" pitchFamily="34" charset="0"/>
                      <a:cs typeface="Arial" pitchFamily="34" charset="0"/>
                    </a:rPr>
                    <a:t> </a:t>
                  </a:r>
                  <a:endParaRPr lang="en-US" sz="1200">
                    <a:latin typeface="Times New Roman" pitchFamily="18" charset="0"/>
                    <a:cs typeface="Times New Roman" pitchFamily="18" charset="0"/>
                  </a:endParaRPr>
                </a:p>
                <a:p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8322" name="Rectangle 74"/>
                <p:cNvSpPr>
                  <a:spLocks noChangeArrowheads="1"/>
                </p:cNvSpPr>
                <p:nvPr/>
              </p:nvSpPr>
              <p:spPr bwMode="auto">
                <a:xfrm>
                  <a:off x="1033" y="826"/>
                  <a:ext cx="250" cy="41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8213" name="Group 77"/>
              <p:cNvGrpSpPr>
                <a:grpSpLocks/>
              </p:cNvGrpSpPr>
              <p:nvPr/>
            </p:nvGrpSpPr>
            <p:grpSpPr bwMode="auto">
              <a:xfrm>
                <a:off x="0" y="1239"/>
                <a:ext cx="298" cy="403"/>
                <a:chOff x="0" y="1239"/>
                <a:chExt cx="298" cy="403"/>
              </a:xfrm>
            </p:grpSpPr>
            <p:sp>
              <p:nvSpPr>
                <p:cNvPr id="8319" name="Rectangle 16"/>
                <p:cNvSpPr>
                  <a:spLocks noChangeArrowheads="1"/>
                </p:cNvSpPr>
                <p:nvPr/>
              </p:nvSpPr>
              <p:spPr bwMode="auto">
                <a:xfrm>
                  <a:off x="43" y="1239"/>
                  <a:ext cx="212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1" hangingPunct="1"/>
                  <a:r>
                    <a:rPr lang="en-US" sz="1200">
                      <a:latin typeface="Times New Roman" pitchFamily="18" charset="0"/>
                      <a:cs typeface="Times New Roman" pitchFamily="18" charset="0"/>
                    </a:rPr>
                    <a:t>3</a:t>
                  </a:r>
                </a:p>
                <a:p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8320" name="Rectangle 76"/>
                <p:cNvSpPr>
                  <a:spLocks noChangeArrowheads="1"/>
                </p:cNvSpPr>
                <p:nvPr/>
              </p:nvSpPr>
              <p:spPr bwMode="auto">
                <a:xfrm>
                  <a:off x="0" y="1239"/>
                  <a:ext cx="298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8214" name="Group 79"/>
              <p:cNvGrpSpPr>
                <a:grpSpLocks/>
              </p:cNvGrpSpPr>
              <p:nvPr/>
            </p:nvGrpSpPr>
            <p:grpSpPr bwMode="auto">
              <a:xfrm>
                <a:off x="298" y="1239"/>
                <a:ext cx="485" cy="403"/>
                <a:chOff x="298" y="1239"/>
                <a:chExt cx="485" cy="403"/>
              </a:xfrm>
            </p:grpSpPr>
            <p:sp>
              <p:nvSpPr>
                <p:cNvPr id="8317" name="Rectangle 17"/>
                <p:cNvSpPr>
                  <a:spLocks noChangeArrowheads="1"/>
                </p:cNvSpPr>
                <p:nvPr/>
              </p:nvSpPr>
              <p:spPr bwMode="auto">
                <a:xfrm>
                  <a:off x="341" y="1239"/>
                  <a:ext cx="399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1" hangingPunct="1"/>
                  <a:r>
                    <a:rPr lang="en-US" sz="1200">
                      <a:latin typeface="Times New Roman" pitchFamily="18" charset="0"/>
                      <a:cs typeface="Times New Roman" pitchFamily="18" charset="0"/>
                    </a:rPr>
                    <a:t>   *</a:t>
                  </a:r>
                </a:p>
                <a:p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8318" name="Rectangle 78"/>
                <p:cNvSpPr>
                  <a:spLocks noChangeArrowheads="1"/>
                </p:cNvSpPr>
                <p:nvPr/>
              </p:nvSpPr>
              <p:spPr bwMode="auto">
                <a:xfrm>
                  <a:off x="298" y="1239"/>
                  <a:ext cx="485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8215" name="Group 81"/>
              <p:cNvGrpSpPr>
                <a:grpSpLocks/>
              </p:cNvGrpSpPr>
              <p:nvPr/>
            </p:nvGrpSpPr>
            <p:grpSpPr bwMode="auto">
              <a:xfrm>
                <a:off x="783" y="1239"/>
                <a:ext cx="250" cy="403"/>
                <a:chOff x="783" y="1239"/>
                <a:chExt cx="250" cy="403"/>
              </a:xfrm>
            </p:grpSpPr>
            <p:sp>
              <p:nvSpPr>
                <p:cNvPr id="8315" name="Rectangle 18"/>
                <p:cNvSpPr>
                  <a:spLocks noChangeArrowheads="1"/>
                </p:cNvSpPr>
                <p:nvPr/>
              </p:nvSpPr>
              <p:spPr bwMode="auto">
                <a:xfrm>
                  <a:off x="826" y="1239"/>
                  <a:ext cx="164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1" hangingPunct="1"/>
                  <a:r>
                    <a:rPr lang="en-US" sz="1200">
                      <a:latin typeface="Times New Roman" pitchFamily="18" charset="0"/>
                      <a:cs typeface="Times New Roman" pitchFamily="18" charset="0"/>
                    </a:rPr>
                    <a:t>0</a:t>
                  </a:r>
                </a:p>
                <a:p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8316" name="Rectangle 80"/>
                <p:cNvSpPr>
                  <a:spLocks noChangeArrowheads="1"/>
                </p:cNvSpPr>
                <p:nvPr/>
              </p:nvSpPr>
              <p:spPr bwMode="auto">
                <a:xfrm>
                  <a:off x="783" y="1239"/>
                  <a:ext cx="25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8216" name="Group 83"/>
              <p:cNvGrpSpPr>
                <a:grpSpLocks/>
              </p:cNvGrpSpPr>
              <p:nvPr/>
            </p:nvGrpSpPr>
            <p:grpSpPr bwMode="auto">
              <a:xfrm>
                <a:off x="1033" y="1239"/>
                <a:ext cx="250" cy="403"/>
                <a:chOff x="1033" y="1239"/>
                <a:chExt cx="250" cy="403"/>
              </a:xfrm>
            </p:grpSpPr>
            <p:sp>
              <p:nvSpPr>
                <p:cNvPr id="8313" name="Rectangle 19"/>
                <p:cNvSpPr>
                  <a:spLocks noChangeArrowheads="1"/>
                </p:cNvSpPr>
                <p:nvPr/>
              </p:nvSpPr>
              <p:spPr bwMode="auto">
                <a:xfrm>
                  <a:off x="1076" y="1239"/>
                  <a:ext cx="164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1" hangingPunct="1"/>
                  <a:r>
                    <a:rPr lang="en-US" sz="1200">
                      <a:latin typeface="Times New Roman" pitchFamily="18" charset="0"/>
                      <a:cs typeface="Times New Roman" pitchFamily="18" charset="0"/>
                    </a:rPr>
                    <a:t>2</a:t>
                  </a:r>
                </a:p>
                <a:p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8314" name="Rectangle 82"/>
                <p:cNvSpPr>
                  <a:spLocks noChangeArrowheads="1"/>
                </p:cNvSpPr>
                <p:nvPr/>
              </p:nvSpPr>
              <p:spPr bwMode="auto">
                <a:xfrm>
                  <a:off x="1033" y="1239"/>
                  <a:ext cx="25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8217" name="Group 85"/>
              <p:cNvGrpSpPr>
                <a:grpSpLocks/>
              </p:cNvGrpSpPr>
              <p:nvPr/>
            </p:nvGrpSpPr>
            <p:grpSpPr bwMode="auto">
              <a:xfrm>
                <a:off x="0" y="1642"/>
                <a:ext cx="298" cy="413"/>
                <a:chOff x="0" y="1642"/>
                <a:chExt cx="298" cy="413"/>
              </a:xfrm>
            </p:grpSpPr>
            <p:sp>
              <p:nvSpPr>
                <p:cNvPr id="8311" name="Rectangle 20"/>
                <p:cNvSpPr>
                  <a:spLocks noChangeArrowheads="1"/>
                </p:cNvSpPr>
                <p:nvPr/>
              </p:nvSpPr>
              <p:spPr bwMode="auto">
                <a:xfrm>
                  <a:off x="43" y="1642"/>
                  <a:ext cx="212" cy="41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1" hangingPunct="1"/>
                  <a:r>
                    <a:rPr lang="en-US" sz="1200">
                      <a:latin typeface="Times New Roman" pitchFamily="18" charset="0"/>
                      <a:cs typeface="Times New Roman" pitchFamily="18" charset="0"/>
                    </a:rPr>
                    <a:t>4</a:t>
                  </a:r>
                </a:p>
                <a:p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8312" name="Rectangle 84"/>
                <p:cNvSpPr>
                  <a:spLocks noChangeArrowheads="1"/>
                </p:cNvSpPr>
                <p:nvPr/>
              </p:nvSpPr>
              <p:spPr bwMode="auto">
                <a:xfrm>
                  <a:off x="0" y="1642"/>
                  <a:ext cx="298" cy="41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8218" name="Group 87"/>
              <p:cNvGrpSpPr>
                <a:grpSpLocks/>
              </p:cNvGrpSpPr>
              <p:nvPr/>
            </p:nvGrpSpPr>
            <p:grpSpPr bwMode="auto">
              <a:xfrm>
                <a:off x="298" y="1642"/>
                <a:ext cx="485" cy="413"/>
                <a:chOff x="298" y="1642"/>
                <a:chExt cx="485" cy="413"/>
              </a:xfrm>
            </p:grpSpPr>
            <p:sp>
              <p:nvSpPr>
                <p:cNvPr id="8309" name="Rectangle 21"/>
                <p:cNvSpPr>
                  <a:spLocks noChangeArrowheads="1"/>
                </p:cNvSpPr>
                <p:nvPr/>
              </p:nvSpPr>
              <p:spPr bwMode="auto">
                <a:xfrm>
                  <a:off x="341" y="1642"/>
                  <a:ext cx="399" cy="41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1" hangingPunct="1"/>
                  <a:r>
                    <a:rPr lang="en-US" sz="1200">
                      <a:latin typeface="Times New Roman" pitchFamily="18" charset="0"/>
                      <a:cs typeface="Times New Roman" pitchFamily="18" charset="0"/>
                    </a:rPr>
                    <a:t>   id</a:t>
                  </a:r>
                </a:p>
                <a:p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8310" name="Rectangle 86"/>
                <p:cNvSpPr>
                  <a:spLocks noChangeArrowheads="1"/>
                </p:cNvSpPr>
                <p:nvPr/>
              </p:nvSpPr>
              <p:spPr bwMode="auto">
                <a:xfrm>
                  <a:off x="298" y="1642"/>
                  <a:ext cx="485" cy="41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8219" name="Group 89"/>
              <p:cNvGrpSpPr>
                <a:grpSpLocks/>
              </p:cNvGrpSpPr>
              <p:nvPr/>
            </p:nvGrpSpPr>
            <p:grpSpPr bwMode="auto">
              <a:xfrm>
                <a:off x="783" y="1642"/>
                <a:ext cx="250" cy="413"/>
                <a:chOff x="783" y="1642"/>
                <a:chExt cx="250" cy="413"/>
              </a:xfrm>
            </p:grpSpPr>
            <p:sp>
              <p:nvSpPr>
                <p:cNvPr id="8307" name="Rectangle 22"/>
                <p:cNvSpPr>
                  <a:spLocks noChangeArrowheads="1"/>
                </p:cNvSpPr>
                <p:nvPr/>
              </p:nvSpPr>
              <p:spPr bwMode="auto">
                <a:xfrm>
                  <a:off x="826" y="1642"/>
                  <a:ext cx="164" cy="41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1" hangingPunct="1"/>
                  <a:r>
                    <a:rPr lang="en-US" sz="1200">
                      <a:latin typeface="Times New Roman" pitchFamily="18" charset="0"/>
                      <a:cs typeface="Times New Roman" pitchFamily="18" charset="0"/>
                    </a:rPr>
                    <a:t>a</a:t>
                  </a:r>
                </a:p>
                <a:p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8308" name="Rectangle 88"/>
                <p:cNvSpPr>
                  <a:spLocks noChangeArrowheads="1"/>
                </p:cNvSpPr>
                <p:nvPr/>
              </p:nvSpPr>
              <p:spPr bwMode="auto">
                <a:xfrm>
                  <a:off x="783" y="1642"/>
                  <a:ext cx="250" cy="41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8220" name="Group 91"/>
              <p:cNvGrpSpPr>
                <a:grpSpLocks/>
              </p:cNvGrpSpPr>
              <p:nvPr/>
            </p:nvGrpSpPr>
            <p:grpSpPr bwMode="auto">
              <a:xfrm>
                <a:off x="1033" y="1642"/>
                <a:ext cx="250" cy="413"/>
                <a:chOff x="1033" y="1642"/>
                <a:chExt cx="250" cy="413"/>
              </a:xfrm>
            </p:grpSpPr>
            <p:sp>
              <p:nvSpPr>
                <p:cNvPr id="8305" name="Rectangle 23"/>
                <p:cNvSpPr>
                  <a:spLocks noChangeArrowheads="1"/>
                </p:cNvSpPr>
                <p:nvPr/>
              </p:nvSpPr>
              <p:spPr bwMode="auto">
                <a:xfrm>
                  <a:off x="1076" y="1642"/>
                  <a:ext cx="164" cy="41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1" hangingPunct="1"/>
                  <a:r>
                    <a:rPr lang="en-US" sz="1300" b="1">
                      <a:latin typeface="Arial" pitchFamily="34" charset="0"/>
                      <a:cs typeface="Arial" pitchFamily="34" charset="0"/>
                    </a:rPr>
                    <a:t> </a:t>
                  </a:r>
                  <a:endParaRPr lang="en-US" sz="1200">
                    <a:latin typeface="Times New Roman" pitchFamily="18" charset="0"/>
                    <a:cs typeface="Times New Roman" pitchFamily="18" charset="0"/>
                  </a:endParaRPr>
                </a:p>
                <a:p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8306" name="Rectangle 90"/>
                <p:cNvSpPr>
                  <a:spLocks noChangeArrowheads="1"/>
                </p:cNvSpPr>
                <p:nvPr/>
              </p:nvSpPr>
              <p:spPr bwMode="auto">
                <a:xfrm>
                  <a:off x="1033" y="1642"/>
                  <a:ext cx="250" cy="41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8221" name="Group 93"/>
              <p:cNvGrpSpPr>
                <a:grpSpLocks/>
              </p:cNvGrpSpPr>
              <p:nvPr/>
            </p:nvGrpSpPr>
            <p:grpSpPr bwMode="auto">
              <a:xfrm>
                <a:off x="0" y="2055"/>
                <a:ext cx="298" cy="413"/>
                <a:chOff x="0" y="2055"/>
                <a:chExt cx="298" cy="413"/>
              </a:xfrm>
            </p:grpSpPr>
            <p:sp>
              <p:nvSpPr>
                <p:cNvPr id="8303" name="Rectangle 24"/>
                <p:cNvSpPr>
                  <a:spLocks noChangeArrowheads="1"/>
                </p:cNvSpPr>
                <p:nvPr/>
              </p:nvSpPr>
              <p:spPr bwMode="auto">
                <a:xfrm>
                  <a:off x="43" y="2055"/>
                  <a:ext cx="212" cy="41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1" hangingPunct="1"/>
                  <a:r>
                    <a:rPr lang="en-US" sz="1200">
                      <a:latin typeface="Times New Roman" pitchFamily="18" charset="0"/>
                      <a:cs typeface="Times New Roman" pitchFamily="18" charset="0"/>
                    </a:rPr>
                    <a:t>5</a:t>
                  </a:r>
                </a:p>
                <a:p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8304" name="Rectangle 92"/>
                <p:cNvSpPr>
                  <a:spLocks noChangeArrowheads="1"/>
                </p:cNvSpPr>
                <p:nvPr/>
              </p:nvSpPr>
              <p:spPr bwMode="auto">
                <a:xfrm>
                  <a:off x="0" y="2055"/>
                  <a:ext cx="298" cy="41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8222" name="Group 95"/>
              <p:cNvGrpSpPr>
                <a:grpSpLocks/>
              </p:cNvGrpSpPr>
              <p:nvPr/>
            </p:nvGrpSpPr>
            <p:grpSpPr bwMode="auto">
              <a:xfrm>
                <a:off x="298" y="2055"/>
                <a:ext cx="485" cy="413"/>
                <a:chOff x="298" y="2055"/>
                <a:chExt cx="485" cy="413"/>
              </a:xfrm>
            </p:grpSpPr>
            <p:sp>
              <p:nvSpPr>
                <p:cNvPr id="8301" name="Rectangle 25"/>
                <p:cNvSpPr>
                  <a:spLocks noChangeArrowheads="1"/>
                </p:cNvSpPr>
                <p:nvPr/>
              </p:nvSpPr>
              <p:spPr bwMode="auto">
                <a:xfrm>
                  <a:off x="341" y="2055"/>
                  <a:ext cx="399" cy="41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1" hangingPunct="1"/>
                  <a:r>
                    <a:rPr lang="en-US" sz="1200">
                      <a:latin typeface="Times New Roman" pitchFamily="18" charset="0"/>
                      <a:cs typeface="Times New Roman" pitchFamily="18" charset="0"/>
                    </a:rPr>
                    <a:t>   id</a:t>
                  </a:r>
                </a:p>
                <a:p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8302" name="Rectangle 94"/>
                <p:cNvSpPr>
                  <a:spLocks noChangeArrowheads="1"/>
                </p:cNvSpPr>
                <p:nvPr/>
              </p:nvSpPr>
              <p:spPr bwMode="auto">
                <a:xfrm>
                  <a:off x="298" y="2055"/>
                  <a:ext cx="485" cy="41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8223" name="Group 97"/>
              <p:cNvGrpSpPr>
                <a:grpSpLocks/>
              </p:cNvGrpSpPr>
              <p:nvPr/>
            </p:nvGrpSpPr>
            <p:grpSpPr bwMode="auto">
              <a:xfrm>
                <a:off x="783" y="2055"/>
                <a:ext cx="250" cy="413"/>
                <a:chOff x="783" y="2055"/>
                <a:chExt cx="250" cy="413"/>
              </a:xfrm>
            </p:grpSpPr>
            <p:sp>
              <p:nvSpPr>
                <p:cNvPr id="8299" name="Rectangle 26"/>
                <p:cNvSpPr>
                  <a:spLocks noChangeArrowheads="1"/>
                </p:cNvSpPr>
                <p:nvPr/>
              </p:nvSpPr>
              <p:spPr bwMode="auto">
                <a:xfrm>
                  <a:off x="826" y="2055"/>
                  <a:ext cx="164" cy="41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1" hangingPunct="1"/>
                  <a:r>
                    <a:rPr lang="en-US" sz="1200">
                      <a:latin typeface="Times New Roman" pitchFamily="18" charset="0"/>
                      <a:cs typeface="Times New Roman" pitchFamily="18" charset="0"/>
                    </a:rPr>
                    <a:t>c</a:t>
                  </a:r>
                </a:p>
                <a:p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8300" name="Rectangle 96"/>
                <p:cNvSpPr>
                  <a:spLocks noChangeArrowheads="1"/>
                </p:cNvSpPr>
                <p:nvPr/>
              </p:nvSpPr>
              <p:spPr bwMode="auto">
                <a:xfrm>
                  <a:off x="783" y="2055"/>
                  <a:ext cx="250" cy="41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8224" name="Group 99"/>
              <p:cNvGrpSpPr>
                <a:grpSpLocks/>
              </p:cNvGrpSpPr>
              <p:nvPr/>
            </p:nvGrpSpPr>
            <p:grpSpPr bwMode="auto">
              <a:xfrm>
                <a:off x="1033" y="2055"/>
                <a:ext cx="250" cy="413"/>
                <a:chOff x="1033" y="2055"/>
                <a:chExt cx="250" cy="413"/>
              </a:xfrm>
            </p:grpSpPr>
            <p:sp>
              <p:nvSpPr>
                <p:cNvPr id="8297" name="Rectangle 27"/>
                <p:cNvSpPr>
                  <a:spLocks noChangeArrowheads="1"/>
                </p:cNvSpPr>
                <p:nvPr/>
              </p:nvSpPr>
              <p:spPr bwMode="auto">
                <a:xfrm>
                  <a:off x="1076" y="2055"/>
                  <a:ext cx="164" cy="41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1" hangingPunct="1"/>
                  <a:r>
                    <a:rPr lang="en-US" sz="1300" b="1">
                      <a:latin typeface="Arial" pitchFamily="34" charset="0"/>
                      <a:cs typeface="Arial" pitchFamily="34" charset="0"/>
                    </a:rPr>
                    <a:t> </a:t>
                  </a:r>
                  <a:endParaRPr lang="en-US" sz="1200">
                    <a:latin typeface="Times New Roman" pitchFamily="18" charset="0"/>
                    <a:cs typeface="Times New Roman" pitchFamily="18" charset="0"/>
                  </a:endParaRPr>
                </a:p>
                <a:p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8298" name="Rectangle 98"/>
                <p:cNvSpPr>
                  <a:spLocks noChangeArrowheads="1"/>
                </p:cNvSpPr>
                <p:nvPr/>
              </p:nvSpPr>
              <p:spPr bwMode="auto">
                <a:xfrm>
                  <a:off x="1033" y="2055"/>
                  <a:ext cx="250" cy="41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8225" name="Group 101"/>
              <p:cNvGrpSpPr>
                <a:grpSpLocks/>
              </p:cNvGrpSpPr>
              <p:nvPr/>
            </p:nvGrpSpPr>
            <p:grpSpPr bwMode="auto">
              <a:xfrm>
                <a:off x="0" y="2468"/>
                <a:ext cx="298" cy="413"/>
                <a:chOff x="0" y="2468"/>
                <a:chExt cx="298" cy="413"/>
              </a:xfrm>
            </p:grpSpPr>
            <p:sp>
              <p:nvSpPr>
                <p:cNvPr id="8295" name="Rectangle 28"/>
                <p:cNvSpPr>
                  <a:spLocks noChangeArrowheads="1"/>
                </p:cNvSpPr>
                <p:nvPr/>
              </p:nvSpPr>
              <p:spPr bwMode="auto">
                <a:xfrm>
                  <a:off x="43" y="2468"/>
                  <a:ext cx="212" cy="41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1" hangingPunct="1"/>
                  <a:r>
                    <a:rPr lang="en-US" sz="1200">
                      <a:latin typeface="Times New Roman" pitchFamily="18" charset="0"/>
                      <a:cs typeface="Times New Roman" pitchFamily="18" charset="0"/>
                    </a:rPr>
                    <a:t>6</a:t>
                  </a:r>
                </a:p>
                <a:p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8296" name="Rectangle 100"/>
                <p:cNvSpPr>
                  <a:spLocks noChangeArrowheads="1"/>
                </p:cNvSpPr>
                <p:nvPr/>
              </p:nvSpPr>
              <p:spPr bwMode="auto">
                <a:xfrm>
                  <a:off x="0" y="2468"/>
                  <a:ext cx="298" cy="41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8226" name="Group 103"/>
              <p:cNvGrpSpPr>
                <a:grpSpLocks/>
              </p:cNvGrpSpPr>
              <p:nvPr/>
            </p:nvGrpSpPr>
            <p:grpSpPr bwMode="auto">
              <a:xfrm>
                <a:off x="298" y="2468"/>
                <a:ext cx="485" cy="413"/>
                <a:chOff x="298" y="2468"/>
                <a:chExt cx="485" cy="413"/>
              </a:xfrm>
            </p:grpSpPr>
            <p:sp>
              <p:nvSpPr>
                <p:cNvPr id="8293" name="Rectangle 29"/>
                <p:cNvSpPr>
                  <a:spLocks noChangeArrowheads="1"/>
                </p:cNvSpPr>
                <p:nvPr/>
              </p:nvSpPr>
              <p:spPr bwMode="auto">
                <a:xfrm>
                  <a:off x="341" y="2468"/>
                  <a:ext cx="399" cy="41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1" hangingPunct="1"/>
                  <a:r>
                    <a:rPr lang="en-US" sz="1200">
                      <a:latin typeface="Times New Roman" pitchFamily="18" charset="0"/>
                      <a:cs typeface="Times New Roman" pitchFamily="18" charset="0"/>
                    </a:rPr>
                    <a:t>uminus</a:t>
                  </a:r>
                </a:p>
                <a:p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8294" name="Rectangle 102"/>
                <p:cNvSpPr>
                  <a:spLocks noChangeArrowheads="1"/>
                </p:cNvSpPr>
                <p:nvPr/>
              </p:nvSpPr>
              <p:spPr bwMode="auto">
                <a:xfrm>
                  <a:off x="298" y="2468"/>
                  <a:ext cx="485" cy="41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8227" name="Group 105"/>
              <p:cNvGrpSpPr>
                <a:grpSpLocks/>
              </p:cNvGrpSpPr>
              <p:nvPr/>
            </p:nvGrpSpPr>
            <p:grpSpPr bwMode="auto">
              <a:xfrm>
                <a:off x="783" y="2468"/>
                <a:ext cx="250" cy="413"/>
                <a:chOff x="783" y="2468"/>
                <a:chExt cx="250" cy="413"/>
              </a:xfrm>
            </p:grpSpPr>
            <p:sp>
              <p:nvSpPr>
                <p:cNvPr id="8291" name="Rectangle 30"/>
                <p:cNvSpPr>
                  <a:spLocks noChangeArrowheads="1"/>
                </p:cNvSpPr>
                <p:nvPr/>
              </p:nvSpPr>
              <p:spPr bwMode="auto">
                <a:xfrm>
                  <a:off x="826" y="2468"/>
                  <a:ext cx="164" cy="41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1" hangingPunct="1"/>
                  <a:r>
                    <a:rPr lang="en-US" sz="1200">
                      <a:latin typeface="Times New Roman" pitchFamily="18" charset="0"/>
                      <a:cs typeface="Times New Roman" pitchFamily="18" charset="0"/>
                    </a:rPr>
                    <a:t>5</a:t>
                  </a:r>
                </a:p>
                <a:p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8292" name="Rectangle 104"/>
                <p:cNvSpPr>
                  <a:spLocks noChangeArrowheads="1"/>
                </p:cNvSpPr>
                <p:nvPr/>
              </p:nvSpPr>
              <p:spPr bwMode="auto">
                <a:xfrm>
                  <a:off x="783" y="2468"/>
                  <a:ext cx="250" cy="41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8228" name="Group 107"/>
              <p:cNvGrpSpPr>
                <a:grpSpLocks/>
              </p:cNvGrpSpPr>
              <p:nvPr/>
            </p:nvGrpSpPr>
            <p:grpSpPr bwMode="auto">
              <a:xfrm>
                <a:off x="1033" y="2468"/>
                <a:ext cx="250" cy="413"/>
                <a:chOff x="1033" y="2468"/>
                <a:chExt cx="250" cy="413"/>
              </a:xfrm>
            </p:grpSpPr>
            <p:sp>
              <p:nvSpPr>
                <p:cNvPr id="8289" name="Rectangle 31"/>
                <p:cNvSpPr>
                  <a:spLocks noChangeArrowheads="1"/>
                </p:cNvSpPr>
                <p:nvPr/>
              </p:nvSpPr>
              <p:spPr bwMode="auto">
                <a:xfrm>
                  <a:off x="1076" y="2468"/>
                  <a:ext cx="164" cy="41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1" hangingPunct="1"/>
                  <a:r>
                    <a:rPr lang="en-US" sz="1300" b="1">
                      <a:latin typeface="Arial" pitchFamily="34" charset="0"/>
                      <a:cs typeface="Arial" pitchFamily="34" charset="0"/>
                    </a:rPr>
                    <a:t> </a:t>
                  </a:r>
                  <a:endParaRPr lang="en-US" sz="1200">
                    <a:latin typeface="Times New Roman" pitchFamily="18" charset="0"/>
                    <a:cs typeface="Times New Roman" pitchFamily="18" charset="0"/>
                  </a:endParaRPr>
                </a:p>
                <a:p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8290" name="Rectangle 106"/>
                <p:cNvSpPr>
                  <a:spLocks noChangeArrowheads="1"/>
                </p:cNvSpPr>
                <p:nvPr/>
              </p:nvSpPr>
              <p:spPr bwMode="auto">
                <a:xfrm>
                  <a:off x="1033" y="2468"/>
                  <a:ext cx="250" cy="41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8229" name="Group 109"/>
              <p:cNvGrpSpPr>
                <a:grpSpLocks/>
              </p:cNvGrpSpPr>
              <p:nvPr/>
            </p:nvGrpSpPr>
            <p:grpSpPr bwMode="auto">
              <a:xfrm>
                <a:off x="0" y="2881"/>
                <a:ext cx="298" cy="403"/>
                <a:chOff x="0" y="2881"/>
                <a:chExt cx="298" cy="403"/>
              </a:xfrm>
            </p:grpSpPr>
            <p:sp>
              <p:nvSpPr>
                <p:cNvPr id="8287" name="Rectangle 32"/>
                <p:cNvSpPr>
                  <a:spLocks noChangeArrowheads="1"/>
                </p:cNvSpPr>
                <p:nvPr/>
              </p:nvSpPr>
              <p:spPr bwMode="auto">
                <a:xfrm>
                  <a:off x="43" y="2881"/>
                  <a:ext cx="212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1" hangingPunct="1"/>
                  <a:r>
                    <a:rPr lang="en-US" sz="1200">
                      <a:latin typeface="Times New Roman" pitchFamily="18" charset="0"/>
                      <a:cs typeface="Times New Roman" pitchFamily="18" charset="0"/>
                    </a:rPr>
                    <a:t>7</a:t>
                  </a:r>
                </a:p>
                <a:p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8288" name="Rectangle 108"/>
                <p:cNvSpPr>
                  <a:spLocks noChangeArrowheads="1"/>
                </p:cNvSpPr>
                <p:nvPr/>
              </p:nvSpPr>
              <p:spPr bwMode="auto">
                <a:xfrm>
                  <a:off x="0" y="2881"/>
                  <a:ext cx="298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8230" name="Group 111"/>
              <p:cNvGrpSpPr>
                <a:grpSpLocks/>
              </p:cNvGrpSpPr>
              <p:nvPr/>
            </p:nvGrpSpPr>
            <p:grpSpPr bwMode="auto">
              <a:xfrm>
                <a:off x="298" y="2881"/>
                <a:ext cx="485" cy="403"/>
                <a:chOff x="298" y="2881"/>
                <a:chExt cx="485" cy="403"/>
              </a:xfrm>
            </p:grpSpPr>
            <p:sp>
              <p:nvSpPr>
                <p:cNvPr id="8285" name="Rectangle 33"/>
                <p:cNvSpPr>
                  <a:spLocks noChangeArrowheads="1"/>
                </p:cNvSpPr>
                <p:nvPr/>
              </p:nvSpPr>
              <p:spPr bwMode="auto">
                <a:xfrm>
                  <a:off x="341" y="2881"/>
                  <a:ext cx="399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1" hangingPunct="1"/>
                  <a:r>
                    <a:rPr lang="en-US" sz="1200">
                      <a:latin typeface="Times New Roman" pitchFamily="18" charset="0"/>
                      <a:cs typeface="Times New Roman" pitchFamily="18" charset="0"/>
                    </a:rPr>
                    <a:t>    *</a:t>
                  </a:r>
                </a:p>
                <a:p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8286" name="Rectangle 110"/>
                <p:cNvSpPr>
                  <a:spLocks noChangeArrowheads="1"/>
                </p:cNvSpPr>
                <p:nvPr/>
              </p:nvSpPr>
              <p:spPr bwMode="auto">
                <a:xfrm>
                  <a:off x="298" y="2881"/>
                  <a:ext cx="485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8231" name="Group 113"/>
              <p:cNvGrpSpPr>
                <a:grpSpLocks/>
              </p:cNvGrpSpPr>
              <p:nvPr/>
            </p:nvGrpSpPr>
            <p:grpSpPr bwMode="auto">
              <a:xfrm>
                <a:off x="783" y="2881"/>
                <a:ext cx="250" cy="403"/>
                <a:chOff x="783" y="2881"/>
                <a:chExt cx="250" cy="403"/>
              </a:xfrm>
            </p:grpSpPr>
            <p:sp>
              <p:nvSpPr>
                <p:cNvPr id="8283" name="Rectangle 34"/>
                <p:cNvSpPr>
                  <a:spLocks noChangeArrowheads="1"/>
                </p:cNvSpPr>
                <p:nvPr/>
              </p:nvSpPr>
              <p:spPr bwMode="auto">
                <a:xfrm>
                  <a:off x="826" y="2881"/>
                  <a:ext cx="164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1" hangingPunct="1"/>
                  <a:r>
                    <a:rPr lang="en-US" sz="1200">
                      <a:latin typeface="Times New Roman" pitchFamily="18" charset="0"/>
                      <a:cs typeface="Times New Roman" pitchFamily="18" charset="0"/>
                    </a:rPr>
                    <a:t>4</a:t>
                  </a:r>
                </a:p>
                <a:p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8284" name="Rectangle 112"/>
                <p:cNvSpPr>
                  <a:spLocks noChangeArrowheads="1"/>
                </p:cNvSpPr>
                <p:nvPr/>
              </p:nvSpPr>
              <p:spPr bwMode="auto">
                <a:xfrm>
                  <a:off x="783" y="2881"/>
                  <a:ext cx="25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8232" name="Group 115"/>
              <p:cNvGrpSpPr>
                <a:grpSpLocks/>
              </p:cNvGrpSpPr>
              <p:nvPr/>
            </p:nvGrpSpPr>
            <p:grpSpPr bwMode="auto">
              <a:xfrm>
                <a:off x="1033" y="2881"/>
                <a:ext cx="250" cy="403"/>
                <a:chOff x="1033" y="2881"/>
                <a:chExt cx="250" cy="403"/>
              </a:xfrm>
            </p:grpSpPr>
            <p:sp>
              <p:nvSpPr>
                <p:cNvPr id="8281" name="Rectangle 35"/>
                <p:cNvSpPr>
                  <a:spLocks noChangeArrowheads="1"/>
                </p:cNvSpPr>
                <p:nvPr/>
              </p:nvSpPr>
              <p:spPr bwMode="auto">
                <a:xfrm>
                  <a:off x="1076" y="2881"/>
                  <a:ext cx="164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1" hangingPunct="1"/>
                  <a:r>
                    <a:rPr lang="en-US" sz="1200">
                      <a:latin typeface="Times New Roman" pitchFamily="18" charset="0"/>
                      <a:cs typeface="Times New Roman" pitchFamily="18" charset="0"/>
                    </a:rPr>
                    <a:t>6</a:t>
                  </a:r>
                </a:p>
                <a:p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8282" name="Rectangle 114"/>
                <p:cNvSpPr>
                  <a:spLocks noChangeArrowheads="1"/>
                </p:cNvSpPr>
                <p:nvPr/>
              </p:nvSpPr>
              <p:spPr bwMode="auto">
                <a:xfrm>
                  <a:off x="1033" y="2881"/>
                  <a:ext cx="25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8233" name="Group 117"/>
              <p:cNvGrpSpPr>
                <a:grpSpLocks/>
              </p:cNvGrpSpPr>
              <p:nvPr/>
            </p:nvGrpSpPr>
            <p:grpSpPr bwMode="auto">
              <a:xfrm>
                <a:off x="0" y="3284"/>
                <a:ext cx="298" cy="403"/>
                <a:chOff x="0" y="3284"/>
                <a:chExt cx="298" cy="403"/>
              </a:xfrm>
            </p:grpSpPr>
            <p:sp>
              <p:nvSpPr>
                <p:cNvPr id="8279" name="Rectangle 36"/>
                <p:cNvSpPr>
                  <a:spLocks noChangeArrowheads="1"/>
                </p:cNvSpPr>
                <p:nvPr/>
              </p:nvSpPr>
              <p:spPr bwMode="auto">
                <a:xfrm>
                  <a:off x="43" y="3284"/>
                  <a:ext cx="212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1" hangingPunct="1"/>
                  <a:r>
                    <a:rPr lang="en-US" sz="1200">
                      <a:latin typeface="Times New Roman" pitchFamily="18" charset="0"/>
                      <a:cs typeface="Times New Roman" pitchFamily="18" charset="0"/>
                    </a:rPr>
                    <a:t>8 </a:t>
                  </a:r>
                </a:p>
                <a:p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8280" name="Rectangle 116"/>
                <p:cNvSpPr>
                  <a:spLocks noChangeArrowheads="1"/>
                </p:cNvSpPr>
                <p:nvPr/>
              </p:nvSpPr>
              <p:spPr bwMode="auto">
                <a:xfrm>
                  <a:off x="0" y="3284"/>
                  <a:ext cx="298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8234" name="Group 119"/>
              <p:cNvGrpSpPr>
                <a:grpSpLocks/>
              </p:cNvGrpSpPr>
              <p:nvPr/>
            </p:nvGrpSpPr>
            <p:grpSpPr bwMode="auto">
              <a:xfrm>
                <a:off x="298" y="3284"/>
                <a:ext cx="485" cy="403"/>
                <a:chOff x="298" y="3284"/>
                <a:chExt cx="485" cy="403"/>
              </a:xfrm>
            </p:grpSpPr>
            <p:sp>
              <p:nvSpPr>
                <p:cNvPr id="8277" name="Rectangle 37"/>
                <p:cNvSpPr>
                  <a:spLocks noChangeArrowheads="1"/>
                </p:cNvSpPr>
                <p:nvPr/>
              </p:nvSpPr>
              <p:spPr bwMode="auto">
                <a:xfrm>
                  <a:off x="341" y="3284"/>
                  <a:ext cx="399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1" hangingPunct="1"/>
                  <a:r>
                    <a:rPr lang="en-US" sz="1200">
                      <a:latin typeface="Times New Roman" pitchFamily="18" charset="0"/>
                      <a:cs typeface="Times New Roman" pitchFamily="18" charset="0"/>
                    </a:rPr>
                    <a:t>    +</a:t>
                  </a:r>
                </a:p>
                <a:p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8278" name="Rectangle 118"/>
                <p:cNvSpPr>
                  <a:spLocks noChangeArrowheads="1"/>
                </p:cNvSpPr>
                <p:nvPr/>
              </p:nvSpPr>
              <p:spPr bwMode="auto">
                <a:xfrm>
                  <a:off x="298" y="3284"/>
                  <a:ext cx="485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8235" name="Group 121"/>
              <p:cNvGrpSpPr>
                <a:grpSpLocks/>
              </p:cNvGrpSpPr>
              <p:nvPr/>
            </p:nvGrpSpPr>
            <p:grpSpPr bwMode="auto">
              <a:xfrm>
                <a:off x="783" y="3284"/>
                <a:ext cx="250" cy="403"/>
                <a:chOff x="783" y="3284"/>
                <a:chExt cx="250" cy="403"/>
              </a:xfrm>
            </p:grpSpPr>
            <p:sp>
              <p:nvSpPr>
                <p:cNvPr id="8275" name="Rectangle 38"/>
                <p:cNvSpPr>
                  <a:spLocks noChangeArrowheads="1"/>
                </p:cNvSpPr>
                <p:nvPr/>
              </p:nvSpPr>
              <p:spPr bwMode="auto">
                <a:xfrm>
                  <a:off x="826" y="3284"/>
                  <a:ext cx="164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1" hangingPunct="1"/>
                  <a:r>
                    <a:rPr lang="en-US" sz="1200">
                      <a:latin typeface="Times New Roman" pitchFamily="18" charset="0"/>
                      <a:cs typeface="Times New Roman" pitchFamily="18" charset="0"/>
                    </a:rPr>
                    <a:t>3</a:t>
                  </a:r>
                </a:p>
                <a:p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8276" name="Rectangle 120"/>
                <p:cNvSpPr>
                  <a:spLocks noChangeArrowheads="1"/>
                </p:cNvSpPr>
                <p:nvPr/>
              </p:nvSpPr>
              <p:spPr bwMode="auto">
                <a:xfrm>
                  <a:off x="783" y="3284"/>
                  <a:ext cx="25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8236" name="Group 123"/>
              <p:cNvGrpSpPr>
                <a:grpSpLocks/>
              </p:cNvGrpSpPr>
              <p:nvPr/>
            </p:nvGrpSpPr>
            <p:grpSpPr bwMode="auto">
              <a:xfrm>
                <a:off x="1033" y="3284"/>
                <a:ext cx="250" cy="403"/>
                <a:chOff x="1033" y="3284"/>
                <a:chExt cx="250" cy="403"/>
              </a:xfrm>
            </p:grpSpPr>
            <p:sp>
              <p:nvSpPr>
                <p:cNvPr id="8273" name="Rectangle 39"/>
                <p:cNvSpPr>
                  <a:spLocks noChangeArrowheads="1"/>
                </p:cNvSpPr>
                <p:nvPr/>
              </p:nvSpPr>
              <p:spPr bwMode="auto">
                <a:xfrm>
                  <a:off x="1076" y="3284"/>
                  <a:ext cx="164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1" hangingPunct="1"/>
                  <a:r>
                    <a:rPr lang="en-US" sz="1200">
                      <a:latin typeface="Times New Roman" pitchFamily="18" charset="0"/>
                      <a:cs typeface="Times New Roman" pitchFamily="18" charset="0"/>
                    </a:rPr>
                    <a:t>7</a:t>
                  </a:r>
                </a:p>
                <a:p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8274" name="Rectangle 122"/>
                <p:cNvSpPr>
                  <a:spLocks noChangeArrowheads="1"/>
                </p:cNvSpPr>
                <p:nvPr/>
              </p:nvSpPr>
              <p:spPr bwMode="auto">
                <a:xfrm>
                  <a:off x="1033" y="3284"/>
                  <a:ext cx="25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8237" name="Group 125"/>
              <p:cNvGrpSpPr>
                <a:grpSpLocks/>
              </p:cNvGrpSpPr>
              <p:nvPr/>
            </p:nvGrpSpPr>
            <p:grpSpPr bwMode="auto">
              <a:xfrm>
                <a:off x="0" y="3687"/>
                <a:ext cx="298" cy="413"/>
                <a:chOff x="0" y="3687"/>
                <a:chExt cx="298" cy="413"/>
              </a:xfrm>
            </p:grpSpPr>
            <p:sp>
              <p:nvSpPr>
                <p:cNvPr id="8271" name="Rectangle 40"/>
                <p:cNvSpPr>
                  <a:spLocks noChangeArrowheads="1"/>
                </p:cNvSpPr>
                <p:nvPr/>
              </p:nvSpPr>
              <p:spPr bwMode="auto">
                <a:xfrm>
                  <a:off x="43" y="3687"/>
                  <a:ext cx="212" cy="41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1" hangingPunct="1"/>
                  <a:r>
                    <a:rPr lang="en-US" sz="1200">
                      <a:latin typeface="Times New Roman" pitchFamily="18" charset="0"/>
                      <a:cs typeface="Times New Roman" pitchFamily="18" charset="0"/>
                    </a:rPr>
                    <a:t>9</a:t>
                  </a:r>
                </a:p>
                <a:p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8272" name="Rectangle 124"/>
                <p:cNvSpPr>
                  <a:spLocks noChangeArrowheads="1"/>
                </p:cNvSpPr>
                <p:nvPr/>
              </p:nvSpPr>
              <p:spPr bwMode="auto">
                <a:xfrm>
                  <a:off x="0" y="3687"/>
                  <a:ext cx="298" cy="41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8238" name="Group 127"/>
              <p:cNvGrpSpPr>
                <a:grpSpLocks/>
              </p:cNvGrpSpPr>
              <p:nvPr/>
            </p:nvGrpSpPr>
            <p:grpSpPr bwMode="auto">
              <a:xfrm>
                <a:off x="298" y="3687"/>
                <a:ext cx="485" cy="413"/>
                <a:chOff x="298" y="3687"/>
                <a:chExt cx="485" cy="413"/>
              </a:xfrm>
            </p:grpSpPr>
            <p:sp>
              <p:nvSpPr>
                <p:cNvPr id="8269" name="Rectangle 41"/>
                <p:cNvSpPr>
                  <a:spLocks noChangeArrowheads="1"/>
                </p:cNvSpPr>
                <p:nvPr/>
              </p:nvSpPr>
              <p:spPr bwMode="auto">
                <a:xfrm>
                  <a:off x="341" y="3687"/>
                  <a:ext cx="399" cy="41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1" hangingPunct="1"/>
                  <a:r>
                    <a:rPr lang="en-US" sz="1200">
                      <a:latin typeface="Times New Roman" pitchFamily="18" charset="0"/>
                      <a:cs typeface="Times New Roman" pitchFamily="18" charset="0"/>
                    </a:rPr>
                    <a:t>  id</a:t>
                  </a:r>
                </a:p>
                <a:p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8270" name="Rectangle 126"/>
                <p:cNvSpPr>
                  <a:spLocks noChangeArrowheads="1"/>
                </p:cNvSpPr>
                <p:nvPr/>
              </p:nvSpPr>
              <p:spPr bwMode="auto">
                <a:xfrm>
                  <a:off x="298" y="3687"/>
                  <a:ext cx="485" cy="41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8239" name="Group 129"/>
              <p:cNvGrpSpPr>
                <a:grpSpLocks/>
              </p:cNvGrpSpPr>
              <p:nvPr/>
            </p:nvGrpSpPr>
            <p:grpSpPr bwMode="auto">
              <a:xfrm>
                <a:off x="783" y="3687"/>
                <a:ext cx="250" cy="413"/>
                <a:chOff x="783" y="3687"/>
                <a:chExt cx="250" cy="413"/>
              </a:xfrm>
            </p:grpSpPr>
            <p:sp>
              <p:nvSpPr>
                <p:cNvPr id="8267" name="Rectangle 42"/>
                <p:cNvSpPr>
                  <a:spLocks noChangeArrowheads="1"/>
                </p:cNvSpPr>
                <p:nvPr/>
              </p:nvSpPr>
              <p:spPr bwMode="auto">
                <a:xfrm>
                  <a:off x="826" y="3687"/>
                  <a:ext cx="164" cy="41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1" hangingPunct="1"/>
                  <a:r>
                    <a:rPr lang="en-US" sz="1200">
                      <a:latin typeface="Times New Roman" pitchFamily="18" charset="0"/>
                      <a:cs typeface="Times New Roman" pitchFamily="18" charset="0"/>
                    </a:rPr>
                    <a:t>a</a:t>
                  </a:r>
                </a:p>
                <a:p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8268" name="Rectangle 128"/>
                <p:cNvSpPr>
                  <a:spLocks noChangeArrowheads="1"/>
                </p:cNvSpPr>
                <p:nvPr/>
              </p:nvSpPr>
              <p:spPr bwMode="auto">
                <a:xfrm>
                  <a:off x="783" y="3687"/>
                  <a:ext cx="250" cy="41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8240" name="Group 131"/>
              <p:cNvGrpSpPr>
                <a:grpSpLocks/>
              </p:cNvGrpSpPr>
              <p:nvPr/>
            </p:nvGrpSpPr>
            <p:grpSpPr bwMode="auto">
              <a:xfrm>
                <a:off x="1033" y="3687"/>
                <a:ext cx="250" cy="413"/>
                <a:chOff x="1033" y="3687"/>
                <a:chExt cx="250" cy="413"/>
              </a:xfrm>
            </p:grpSpPr>
            <p:sp>
              <p:nvSpPr>
                <p:cNvPr id="8265" name="Rectangle 43"/>
                <p:cNvSpPr>
                  <a:spLocks noChangeArrowheads="1"/>
                </p:cNvSpPr>
                <p:nvPr/>
              </p:nvSpPr>
              <p:spPr bwMode="auto">
                <a:xfrm>
                  <a:off x="1076" y="3687"/>
                  <a:ext cx="164" cy="41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1" hangingPunct="1"/>
                  <a:r>
                    <a:rPr lang="en-US" sz="1300" b="1">
                      <a:latin typeface="Arial" pitchFamily="34" charset="0"/>
                      <a:cs typeface="Arial" pitchFamily="34" charset="0"/>
                    </a:rPr>
                    <a:t> </a:t>
                  </a:r>
                  <a:endParaRPr lang="en-US" sz="1200">
                    <a:latin typeface="Times New Roman" pitchFamily="18" charset="0"/>
                    <a:cs typeface="Times New Roman" pitchFamily="18" charset="0"/>
                  </a:endParaRPr>
                </a:p>
                <a:p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8266" name="Rectangle 130"/>
                <p:cNvSpPr>
                  <a:spLocks noChangeArrowheads="1"/>
                </p:cNvSpPr>
                <p:nvPr/>
              </p:nvSpPr>
              <p:spPr bwMode="auto">
                <a:xfrm>
                  <a:off x="1033" y="3687"/>
                  <a:ext cx="250" cy="41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8241" name="Group 133"/>
              <p:cNvGrpSpPr>
                <a:grpSpLocks/>
              </p:cNvGrpSpPr>
              <p:nvPr/>
            </p:nvGrpSpPr>
            <p:grpSpPr bwMode="auto">
              <a:xfrm>
                <a:off x="0" y="4100"/>
                <a:ext cx="298" cy="403"/>
                <a:chOff x="0" y="4100"/>
                <a:chExt cx="298" cy="403"/>
              </a:xfrm>
            </p:grpSpPr>
            <p:sp>
              <p:nvSpPr>
                <p:cNvPr id="8263" name="Rectangle 44"/>
                <p:cNvSpPr>
                  <a:spLocks noChangeArrowheads="1"/>
                </p:cNvSpPr>
                <p:nvPr/>
              </p:nvSpPr>
              <p:spPr bwMode="auto">
                <a:xfrm>
                  <a:off x="43" y="4100"/>
                  <a:ext cx="212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1" hangingPunct="1"/>
                  <a:r>
                    <a:rPr lang="en-US" sz="1200">
                      <a:latin typeface="Times New Roman" pitchFamily="18" charset="0"/>
                      <a:cs typeface="Times New Roman" pitchFamily="18" charset="0"/>
                    </a:rPr>
                    <a:t>10</a:t>
                  </a:r>
                </a:p>
                <a:p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8264" name="Rectangle 132"/>
                <p:cNvSpPr>
                  <a:spLocks noChangeArrowheads="1"/>
                </p:cNvSpPr>
                <p:nvPr/>
              </p:nvSpPr>
              <p:spPr bwMode="auto">
                <a:xfrm>
                  <a:off x="0" y="4100"/>
                  <a:ext cx="298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8242" name="Group 135"/>
              <p:cNvGrpSpPr>
                <a:grpSpLocks/>
              </p:cNvGrpSpPr>
              <p:nvPr/>
            </p:nvGrpSpPr>
            <p:grpSpPr bwMode="auto">
              <a:xfrm>
                <a:off x="298" y="4100"/>
                <a:ext cx="485" cy="403"/>
                <a:chOff x="298" y="4100"/>
                <a:chExt cx="485" cy="403"/>
              </a:xfrm>
            </p:grpSpPr>
            <p:sp>
              <p:nvSpPr>
                <p:cNvPr id="8261" name="Rectangle 45"/>
                <p:cNvSpPr>
                  <a:spLocks noChangeArrowheads="1"/>
                </p:cNvSpPr>
                <p:nvPr/>
              </p:nvSpPr>
              <p:spPr bwMode="auto">
                <a:xfrm>
                  <a:off x="341" y="4100"/>
                  <a:ext cx="399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1" hangingPunct="1"/>
                  <a:r>
                    <a:rPr lang="en-US" sz="1200" dirty="0">
                      <a:latin typeface="Times New Roman" pitchFamily="18" charset="0"/>
                      <a:cs typeface="Times New Roman" pitchFamily="18" charset="0"/>
                    </a:rPr>
                    <a:t>assign</a:t>
                  </a:r>
                </a:p>
                <a:p>
                  <a:endParaRPr lang="en-US" sz="2400" dirty="0">
                    <a:latin typeface="Times New Roman" pitchFamily="18" charset="0"/>
                  </a:endParaRPr>
                </a:p>
              </p:txBody>
            </p:sp>
            <p:sp>
              <p:nvSpPr>
                <p:cNvPr id="8262" name="Rectangle 134"/>
                <p:cNvSpPr>
                  <a:spLocks noChangeArrowheads="1"/>
                </p:cNvSpPr>
                <p:nvPr/>
              </p:nvSpPr>
              <p:spPr bwMode="auto">
                <a:xfrm>
                  <a:off x="298" y="4100"/>
                  <a:ext cx="485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8243" name="Group 137"/>
              <p:cNvGrpSpPr>
                <a:grpSpLocks/>
              </p:cNvGrpSpPr>
              <p:nvPr/>
            </p:nvGrpSpPr>
            <p:grpSpPr bwMode="auto">
              <a:xfrm>
                <a:off x="783" y="4100"/>
                <a:ext cx="250" cy="403"/>
                <a:chOff x="783" y="4100"/>
                <a:chExt cx="250" cy="403"/>
              </a:xfrm>
            </p:grpSpPr>
            <p:sp>
              <p:nvSpPr>
                <p:cNvPr id="8259" name="Rectangle 46"/>
                <p:cNvSpPr>
                  <a:spLocks noChangeArrowheads="1"/>
                </p:cNvSpPr>
                <p:nvPr/>
              </p:nvSpPr>
              <p:spPr bwMode="auto">
                <a:xfrm>
                  <a:off x="826" y="4100"/>
                  <a:ext cx="164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1" hangingPunct="1"/>
                  <a:r>
                    <a:rPr lang="en-US" sz="1200">
                      <a:latin typeface="Times New Roman" pitchFamily="18" charset="0"/>
                      <a:cs typeface="Times New Roman" pitchFamily="18" charset="0"/>
                    </a:rPr>
                    <a:t>9</a:t>
                  </a:r>
                </a:p>
                <a:p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8260" name="Rectangle 136"/>
                <p:cNvSpPr>
                  <a:spLocks noChangeArrowheads="1"/>
                </p:cNvSpPr>
                <p:nvPr/>
              </p:nvSpPr>
              <p:spPr bwMode="auto">
                <a:xfrm>
                  <a:off x="783" y="4100"/>
                  <a:ext cx="25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8244" name="Group 139"/>
              <p:cNvGrpSpPr>
                <a:grpSpLocks/>
              </p:cNvGrpSpPr>
              <p:nvPr/>
            </p:nvGrpSpPr>
            <p:grpSpPr bwMode="auto">
              <a:xfrm>
                <a:off x="1033" y="4100"/>
                <a:ext cx="250" cy="403"/>
                <a:chOff x="1033" y="4100"/>
                <a:chExt cx="250" cy="403"/>
              </a:xfrm>
            </p:grpSpPr>
            <p:sp>
              <p:nvSpPr>
                <p:cNvPr id="8257" name="Rectangle 47"/>
                <p:cNvSpPr>
                  <a:spLocks noChangeArrowheads="1"/>
                </p:cNvSpPr>
                <p:nvPr/>
              </p:nvSpPr>
              <p:spPr bwMode="auto">
                <a:xfrm>
                  <a:off x="1076" y="4100"/>
                  <a:ext cx="164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1" hangingPunct="1"/>
                  <a:r>
                    <a:rPr lang="en-US" sz="1200">
                      <a:latin typeface="Times New Roman" pitchFamily="18" charset="0"/>
                      <a:cs typeface="Times New Roman" pitchFamily="18" charset="0"/>
                    </a:rPr>
                    <a:t>8</a:t>
                  </a:r>
                </a:p>
                <a:p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8258" name="Rectangle 138"/>
                <p:cNvSpPr>
                  <a:spLocks noChangeArrowheads="1"/>
                </p:cNvSpPr>
                <p:nvPr/>
              </p:nvSpPr>
              <p:spPr bwMode="auto">
                <a:xfrm>
                  <a:off x="1033" y="4100"/>
                  <a:ext cx="25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8245" name="Group 141"/>
              <p:cNvGrpSpPr>
                <a:grpSpLocks/>
              </p:cNvGrpSpPr>
              <p:nvPr/>
            </p:nvGrpSpPr>
            <p:grpSpPr bwMode="auto">
              <a:xfrm>
                <a:off x="0" y="4503"/>
                <a:ext cx="298" cy="413"/>
                <a:chOff x="0" y="4503"/>
                <a:chExt cx="298" cy="413"/>
              </a:xfrm>
            </p:grpSpPr>
            <p:sp>
              <p:nvSpPr>
                <p:cNvPr id="8255" name="Rectangle 48"/>
                <p:cNvSpPr>
                  <a:spLocks noChangeArrowheads="1"/>
                </p:cNvSpPr>
                <p:nvPr/>
              </p:nvSpPr>
              <p:spPr bwMode="auto">
                <a:xfrm>
                  <a:off x="43" y="4503"/>
                  <a:ext cx="212" cy="41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1" hangingPunct="1"/>
                  <a:r>
                    <a:rPr lang="en-US" sz="1200">
                      <a:latin typeface="Times New Roman" pitchFamily="18" charset="0"/>
                      <a:cs typeface="Times New Roman" pitchFamily="18" charset="0"/>
                    </a:rPr>
                    <a:t>11</a:t>
                  </a:r>
                </a:p>
                <a:p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8256" name="Rectangle 140"/>
                <p:cNvSpPr>
                  <a:spLocks noChangeArrowheads="1"/>
                </p:cNvSpPr>
                <p:nvPr/>
              </p:nvSpPr>
              <p:spPr bwMode="auto">
                <a:xfrm>
                  <a:off x="0" y="4503"/>
                  <a:ext cx="298" cy="41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8246" name="Group 143"/>
              <p:cNvGrpSpPr>
                <a:grpSpLocks/>
              </p:cNvGrpSpPr>
              <p:nvPr/>
            </p:nvGrpSpPr>
            <p:grpSpPr bwMode="auto">
              <a:xfrm>
                <a:off x="298" y="4503"/>
                <a:ext cx="485" cy="413"/>
                <a:chOff x="298" y="4503"/>
                <a:chExt cx="485" cy="413"/>
              </a:xfrm>
            </p:grpSpPr>
            <p:sp>
              <p:nvSpPr>
                <p:cNvPr id="8253" name="Rectangle 49"/>
                <p:cNvSpPr>
                  <a:spLocks noChangeArrowheads="1"/>
                </p:cNvSpPr>
                <p:nvPr/>
              </p:nvSpPr>
              <p:spPr bwMode="auto">
                <a:xfrm>
                  <a:off x="341" y="4503"/>
                  <a:ext cx="399" cy="41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1" hangingPunct="1"/>
                  <a:r>
                    <a:rPr lang="en-US" sz="1200">
                      <a:latin typeface="Times New Roman" pitchFamily="18" charset="0"/>
                      <a:cs typeface="Times New Roman" pitchFamily="18" charset="0"/>
                    </a:rPr>
                    <a:t>……</a:t>
                  </a:r>
                </a:p>
                <a:p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8254" name="Rectangle 142"/>
                <p:cNvSpPr>
                  <a:spLocks noChangeArrowheads="1"/>
                </p:cNvSpPr>
                <p:nvPr/>
              </p:nvSpPr>
              <p:spPr bwMode="auto">
                <a:xfrm>
                  <a:off x="298" y="4503"/>
                  <a:ext cx="485" cy="41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8247" name="Group 145"/>
              <p:cNvGrpSpPr>
                <a:grpSpLocks/>
              </p:cNvGrpSpPr>
              <p:nvPr/>
            </p:nvGrpSpPr>
            <p:grpSpPr bwMode="auto">
              <a:xfrm>
                <a:off x="783" y="4503"/>
                <a:ext cx="250" cy="413"/>
                <a:chOff x="783" y="4503"/>
                <a:chExt cx="250" cy="413"/>
              </a:xfrm>
            </p:grpSpPr>
            <p:sp>
              <p:nvSpPr>
                <p:cNvPr id="8251" name="Rectangle 50"/>
                <p:cNvSpPr>
                  <a:spLocks noChangeArrowheads="1"/>
                </p:cNvSpPr>
                <p:nvPr/>
              </p:nvSpPr>
              <p:spPr bwMode="auto">
                <a:xfrm>
                  <a:off x="826" y="4503"/>
                  <a:ext cx="164" cy="41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1" hangingPunct="1"/>
                  <a:r>
                    <a:rPr lang="en-US" sz="1300" b="1">
                      <a:latin typeface="Arial" pitchFamily="34" charset="0"/>
                      <a:cs typeface="Arial" pitchFamily="34" charset="0"/>
                    </a:rPr>
                    <a:t> </a:t>
                  </a:r>
                  <a:endParaRPr lang="en-US" sz="1200">
                    <a:latin typeface="Times New Roman" pitchFamily="18" charset="0"/>
                    <a:cs typeface="Times New Roman" pitchFamily="18" charset="0"/>
                  </a:endParaRPr>
                </a:p>
                <a:p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8252" name="Rectangle 144"/>
                <p:cNvSpPr>
                  <a:spLocks noChangeArrowheads="1"/>
                </p:cNvSpPr>
                <p:nvPr/>
              </p:nvSpPr>
              <p:spPr bwMode="auto">
                <a:xfrm>
                  <a:off x="783" y="4503"/>
                  <a:ext cx="250" cy="41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8248" name="Group 147"/>
              <p:cNvGrpSpPr>
                <a:grpSpLocks/>
              </p:cNvGrpSpPr>
              <p:nvPr/>
            </p:nvGrpSpPr>
            <p:grpSpPr bwMode="auto">
              <a:xfrm>
                <a:off x="1033" y="4503"/>
                <a:ext cx="250" cy="413"/>
                <a:chOff x="1033" y="4503"/>
                <a:chExt cx="250" cy="413"/>
              </a:xfrm>
            </p:grpSpPr>
            <p:sp>
              <p:nvSpPr>
                <p:cNvPr id="8249" name="Rectangle 51"/>
                <p:cNvSpPr>
                  <a:spLocks noChangeArrowheads="1"/>
                </p:cNvSpPr>
                <p:nvPr/>
              </p:nvSpPr>
              <p:spPr bwMode="auto">
                <a:xfrm>
                  <a:off x="1076" y="4503"/>
                  <a:ext cx="164" cy="41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1" hangingPunct="1"/>
                  <a:r>
                    <a:rPr lang="en-US" sz="1300" b="1">
                      <a:latin typeface="Arial" pitchFamily="34" charset="0"/>
                      <a:cs typeface="Arial" pitchFamily="34" charset="0"/>
                    </a:rPr>
                    <a:t> </a:t>
                  </a:r>
                  <a:endParaRPr lang="en-US" sz="1200">
                    <a:latin typeface="Times New Roman" pitchFamily="18" charset="0"/>
                    <a:cs typeface="Times New Roman" pitchFamily="18" charset="0"/>
                  </a:endParaRPr>
                </a:p>
                <a:p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8250" name="Rectangle 146"/>
                <p:cNvSpPr>
                  <a:spLocks noChangeArrowheads="1"/>
                </p:cNvSpPr>
                <p:nvPr/>
              </p:nvSpPr>
              <p:spPr bwMode="auto">
                <a:xfrm>
                  <a:off x="1033" y="4503"/>
                  <a:ext cx="250" cy="41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sp>
          <p:nvSpPr>
            <p:cNvPr id="8200" name="Rectangle 149"/>
            <p:cNvSpPr>
              <a:spLocks noChangeArrowheads="1"/>
            </p:cNvSpPr>
            <p:nvPr/>
          </p:nvSpPr>
          <p:spPr bwMode="auto">
            <a:xfrm>
              <a:off x="-3" y="-3"/>
              <a:ext cx="1289" cy="4922"/>
            </a:xfrm>
            <a:prstGeom prst="rect">
              <a:avLst/>
            </a:prstGeom>
            <a:noFill/>
            <a:ln w="9525">
              <a:solidFill>
                <a:srgbClr val="A0A0A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5271" name="Picture 151"/>
          <p:cNvPicPr>
            <a:picLocks noChangeAspect="1" noChangeArrowheads="1"/>
          </p:cNvPicPr>
          <p:nvPr/>
        </p:nvPicPr>
        <p:blipFill>
          <a:blip r:embed="rId2"/>
          <a:srcRect r="51492" b="31349"/>
          <a:stretch>
            <a:fillRect/>
          </a:stretch>
        </p:blipFill>
        <p:spPr bwMode="auto">
          <a:xfrm>
            <a:off x="533400" y="3048000"/>
            <a:ext cx="3143250" cy="2708275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5272" name="Line 152"/>
          <p:cNvSpPr>
            <a:spLocks noChangeShapeType="1"/>
          </p:cNvSpPr>
          <p:nvPr/>
        </p:nvSpPr>
        <p:spPr bwMode="auto">
          <a:xfrm>
            <a:off x="4114800" y="4267200"/>
            <a:ext cx="762000" cy="0"/>
          </a:xfrm>
          <a:prstGeom prst="line">
            <a:avLst/>
          </a:prstGeom>
          <a:noFill/>
          <a:ln w="76200" cmpd="tri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9804" y="351594"/>
            <a:ext cx="8534400" cy="576071"/>
          </a:xfrm>
        </p:spPr>
        <p:txBody>
          <a:bodyPr>
            <a:normAutofit fontScale="90000"/>
          </a:bodyPr>
          <a:lstStyle/>
          <a:p>
            <a:r>
              <a:rPr lang="en-US" sz="3600" dirty="0">
                <a:cs typeface="Times New Roman" pitchFamily="18" charset="0"/>
              </a:rPr>
              <a:t>Graphical Representations</a:t>
            </a:r>
            <a:endParaRPr lang="en-US" dirty="0"/>
          </a:p>
        </p:txBody>
      </p:sp>
      <p:sp>
        <p:nvSpPr>
          <p:cNvPr id="156" name="Date Placeholder 15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D928AC6-3705-4C5C-8761-4946ACAB4535}" type="datetime3">
              <a:rPr lang="en-US" smtClean="0"/>
              <a:t>6 June 2025</a:t>
            </a:fld>
            <a:endParaRPr lang="en-US"/>
          </a:p>
        </p:txBody>
      </p:sp>
      <p:sp>
        <p:nvSpPr>
          <p:cNvPr id="157" name="Slide Number Placeholder 15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30A3BCB-D794-449D-B25B-004F789E4096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7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84580"/>
            <a:ext cx="8534400" cy="758952"/>
          </a:xfrm>
        </p:spPr>
        <p:txBody>
          <a:bodyPr>
            <a:normAutofit/>
          </a:bodyPr>
          <a:lstStyle/>
          <a:p>
            <a:r>
              <a:rPr lang="en-US" sz="3600" dirty="0">
                <a:cs typeface="Times New Roman" pitchFamily="18" charset="0"/>
              </a:rPr>
              <a:t>Three-Address Code 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AE3B0DE-E13E-48F7-ACC7-AA4B95943847}" type="datetime3">
              <a:rPr lang="en-US" smtClean="0"/>
              <a:t>6 June 2025</a:t>
            </a:fld>
            <a:endParaRPr lang="en-US"/>
          </a:p>
        </p:txBody>
      </p:sp>
      <p:sp>
        <p:nvSpPr>
          <p:cNvPr id="10243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C73B0A4-678A-42B2-A5C1-321CB0EFC45E}" type="slidenum">
              <a:rPr lang="en-US"/>
              <a:pPr/>
              <a:t>9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16992" y="1600200"/>
            <a:ext cx="8503920" cy="4572000"/>
          </a:xfrm>
        </p:spPr>
        <p:txBody>
          <a:bodyPr>
            <a:normAutofit fontScale="92500"/>
          </a:bodyPr>
          <a:lstStyle/>
          <a:p>
            <a:pPr algn="just">
              <a:spcBef>
                <a:spcPts val="600"/>
              </a:spcBef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A three-address statement is an abstract form of intermediate code.</a:t>
            </a:r>
          </a:p>
          <a:p>
            <a:pPr algn="just">
              <a:spcBef>
                <a:spcPts val="600"/>
              </a:spcBef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Three-address code is a sequence of statements of the 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form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indent="0" algn="just">
              <a:spcBef>
                <a:spcPts val="600"/>
              </a:spcBef>
              <a:buNone/>
            </a:pP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x:= y op z</a:t>
            </a:r>
            <a:r>
              <a:rPr lang="en-US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              where x, y, and z are names, constants, or compiler-generated 	temporaries; 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	op stands for any operator, such as  arithmetic operator, or a logical operator on Boolean-valued data.</a:t>
            </a:r>
          </a:p>
          <a:p>
            <a:pPr>
              <a:spcBef>
                <a:spcPts val="600"/>
              </a:spcBef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The reason for the term ”three-address code” is that each statement usually </a:t>
            </a:r>
            <a:r>
              <a:rPr lang="en-US" sz="2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contains three addresses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, two for the operands and one for the result. </a:t>
            </a:r>
            <a:endParaRPr lang="en-US" sz="2800" dirty="0">
              <a:latin typeface="Times New Roman" pitchFamily="18" charset="0"/>
            </a:endParaRPr>
          </a:p>
          <a:p>
            <a:pPr marL="0" indent="0">
              <a:spcBef>
                <a:spcPts val="600"/>
              </a:spcBef>
              <a:buNone/>
            </a:pP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62670"/>
            <a:ext cx="8534400" cy="758952"/>
          </a:xfrm>
        </p:spPr>
        <p:txBody>
          <a:bodyPr>
            <a:normAutofit/>
          </a:bodyPr>
          <a:lstStyle/>
          <a:p>
            <a:r>
              <a:rPr lang="en-US" sz="3600" dirty="0">
                <a:cs typeface="Times New Roman" pitchFamily="18" charset="0"/>
              </a:rPr>
              <a:t>Three-Address Code(</a:t>
            </a:r>
            <a:r>
              <a:rPr lang="en-US" sz="3600" dirty="0" err="1">
                <a:cs typeface="Times New Roman" pitchFamily="18" charset="0"/>
              </a:rPr>
              <a:t>Cont</a:t>
            </a:r>
            <a:r>
              <a:rPr lang="en-US" sz="3600" dirty="0">
                <a:cs typeface="Times New Roman" pitchFamily="18" charset="0"/>
              </a:rPr>
              <a:t>…) 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992DDBA-505D-4F3A-B897-9124F29BFE22}" type="datetime3">
              <a:rPr lang="en-US" smtClean="0"/>
              <a:t>6 June 2025</a:t>
            </a:fld>
            <a:endParaRPr lang="en-US"/>
          </a:p>
        </p:txBody>
      </p:sp>
      <p:sp>
        <p:nvSpPr>
          <p:cNvPr id="11267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01D51DE-1001-47CD-B253-E52779DC0046}" type="slidenum">
              <a:rPr lang="en-US"/>
              <a:pPr/>
              <a:t>10</a:t>
            </a:fld>
            <a:endParaRPr lang="en-US"/>
          </a:p>
        </p:txBody>
      </p:sp>
      <p:sp>
        <p:nvSpPr>
          <p:cNvPr id="11270" name="Text Box 4"/>
          <p:cNvSpPr txBox="1">
            <a:spLocks noChangeArrowheads="1"/>
          </p:cNvSpPr>
          <p:nvPr/>
        </p:nvSpPr>
        <p:spPr bwMode="auto">
          <a:xfrm>
            <a:off x="381000" y="1905000"/>
            <a:ext cx="82296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400" b="1" dirty="0">
                <a:solidFill>
                  <a:srgbClr val="0070C0"/>
                </a:solidFill>
                <a:latin typeface="+mn-lt"/>
                <a:cs typeface="Times New Roman" pitchFamily="18" charset="0"/>
              </a:rPr>
              <a:t>No arithmetic</a:t>
            </a:r>
            <a:r>
              <a:rPr lang="en-US" sz="2400" dirty="0">
                <a:solidFill>
                  <a:srgbClr val="0070C0"/>
                </a:solidFill>
                <a:latin typeface="+mn-lt"/>
                <a:cs typeface="Times New Roman" pitchFamily="18" charset="0"/>
              </a:rPr>
              <a:t> </a:t>
            </a:r>
            <a:r>
              <a:rPr lang="en-US" sz="2400" dirty="0">
                <a:latin typeface="+mn-lt"/>
                <a:cs typeface="Times New Roman" pitchFamily="18" charset="0"/>
              </a:rPr>
              <a:t>expressions are permitted, as there is </a:t>
            </a:r>
            <a:r>
              <a:rPr lang="en-US" sz="2400" b="1" dirty="0">
                <a:solidFill>
                  <a:srgbClr val="0070C0"/>
                </a:solidFill>
                <a:latin typeface="+mn-lt"/>
                <a:cs typeface="Times New Roman" pitchFamily="18" charset="0"/>
              </a:rPr>
              <a:t>only one operator on the right</a:t>
            </a:r>
            <a:r>
              <a:rPr lang="en-US" sz="2400" dirty="0">
                <a:solidFill>
                  <a:srgbClr val="0070C0"/>
                </a:solidFill>
                <a:latin typeface="+mn-lt"/>
                <a:cs typeface="Times New Roman" pitchFamily="18" charset="0"/>
              </a:rPr>
              <a:t> </a:t>
            </a:r>
            <a:r>
              <a:rPr lang="en-US" sz="2400" dirty="0">
                <a:latin typeface="+mn-lt"/>
                <a:cs typeface="Times New Roman" pitchFamily="18" charset="0"/>
              </a:rPr>
              <a:t>side of a statement</a:t>
            </a:r>
          </a:p>
          <a:p>
            <a:pPr eaLnBrk="1" hangingPunct="1">
              <a:spcBef>
                <a:spcPct val="50000"/>
              </a:spcBef>
            </a:pPr>
            <a:r>
              <a:rPr lang="en-US" sz="2400" dirty="0">
                <a:latin typeface="+mn-lt"/>
                <a:cs typeface="Times New Roman" pitchFamily="18" charset="0"/>
              </a:rPr>
              <a:t> Thus expression like </a:t>
            </a:r>
            <a:r>
              <a:rPr lang="en-US" sz="2400" b="1" dirty="0" err="1">
                <a:latin typeface="+mn-lt"/>
                <a:cs typeface="Times New Roman" pitchFamily="18" charset="0"/>
              </a:rPr>
              <a:t>x+y</a:t>
            </a:r>
            <a:r>
              <a:rPr lang="en-US" sz="2400" b="1" dirty="0">
                <a:latin typeface="+mn-lt"/>
                <a:cs typeface="Times New Roman" pitchFamily="18" charset="0"/>
              </a:rPr>
              <a:t>*z</a:t>
            </a:r>
            <a:r>
              <a:rPr lang="en-US" sz="2400" dirty="0">
                <a:latin typeface="+mn-lt"/>
                <a:cs typeface="Times New Roman" pitchFamily="18" charset="0"/>
              </a:rPr>
              <a:t> might be translated into a sequence  </a:t>
            </a:r>
          </a:p>
        </p:txBody>
      </p:sp>
      <p:sp>
        <p:nvSpPr>
          <p:cNvPr id="11271" name="Text Box 5"/>
          <p:cNvSpPr txBox="1">
            <a:spLocks noChangeArrowheads="1"/>
          </p:cNvSpPr>
          <p:nvPr/>
        </p:nvSpPr>
        <p:spPr bwMode="auto">
          <a:xfrm>
            <a:off x="1143000" y="3950478"/>
            <a:ext cx="2133600" cy="100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400" dirty="0">
                <a:latin typeface="Times New Roman" pitchFamily="18" charset="0"/>
              </a:rPr>
              <a:t>t</a:t>
            </a:r>
            <a:r>
              <a:rPr lang="en-US" sz="2400" baseline="-25000" dirty="0">
                <a:latin typeface="Times New Roman" pitchFamily="18" charset="0"/>
              </a:rPr>
              <a:t>1</a:t>
            </a:r>
            <a:r>
              <a:rPr lang="en-US" sz="2400" dirty="0">
                <a:latin typeface="Times New Roman" pitchFamily="18" charset="0"/>
              </a:rPr>
              <a:t>: = y*z</a:t>
            </a:r>
          </a:p>
          <a:p>
            <a:pPr eaLnBrk="1" hangingPunct="1">
              <a:spcBef>
                <a:spcPct val="50000"/>
              </a:spcBef>
            </a:pPr>
            <a:r>
              <a:rPr lang="en-US" sz="2400" dirty="0">
                <a:latin typeface="Times New Roman" pitchFamily="18" charset="0"/>
              </a:rPr>
              <a:t>t</a:t>
            </a:r>
            <a:r>
              <a:rPr lang="en-US" sz="2400" baseline="-25000" dirty="0">
                <a:latin typeface="Times New Roman" pitchFamily="18" charset="0"/>
              </a:rPr>
              <a:t>2</a:t>
            </a:r>
            <a:r>
              <a:rPr lang="en-US" sz="2400" dirty="0">
                <a:latin typeface="Times New Roman" pitchFamily="18" charset="0"/>
              </a:rPr>
              <a:t>:=x+t</a:t>
            </a:r>
            <a:r>
              <a:rPr lang="en-US" sz="2400" baseline="-25000" dirty="0">
                <a:latin typeface="Times New Roman" pitchFamily="18" charset="0"/>
              </a:rPr>
              <a:t>1</a:t>
            </a:r>
            <a:endParaRPr lang="en-US" sz="2400" dirty="0">
              <a:latin typeface="Times New Roman" pitchFamily="18" charset="0"/>
            </a:endParaRPr>
          </a:p>
        </p:txBody>
      </p:sp>
      <p:sp>
        <p:nvSpPr>
          <p:cNvPr id="11272" name="Text Box 6"/>
          <p:cNvSpPr txBox="1">
            <a:spLocks noChangeArrowheads="1"/>
          </p:cNvSpPr>
          <p:nvPr/>
        </p:nvSpPr>
        <p:spPr bwMode="auto">
          <a:xfrm>
            <a:off x="2819400" y="3962400"/>
            <a:ext cx="57912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where </a:t>
            </a:r>
            <a:r>
              <a:rPr lang="en-US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t1 and t2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are compiler-generated temporary names.</a:t>
            </a:r>
            <a:r>
              <a:rPr lang="en-US" sz="2400" dirty="0">
                <a:latin typeface="Times New Roman" pitchFamily="18" charset="0"/>
              </a:rPr>
              <a:t> </a:t>
            </a:r>
            <a:endParaRPr lang="en-US" sz="2400" baseline="-25000" dirty="0"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8609" y="346790"/>
            <a:ext cx="8534400" cy="758952"/>
          </a:xfrm>
        </p:spPr>
        <p:txBody>
          <a:bodyPr/>
          <a:lstStyle/>
          <a:p>
            <a:r>
              <a:rPr lang="en-US" sz="3200" dirty="0">
                <a:cs typeface="Times New Roman" pitchFamily="18" charset="0"/>
              </a:rPr>
              <a:t>Three-Address Code(</a:t>
            </a:r>
            <a:r>
              <a:rPr lang="en-US" sz="3200" dirty="0" err="1">
                <a:cs typeface="Times New Roman" pitchFamily="18" charset="0"/>
              </a:rPr>
              <a:t>Cont</a:t>
            </a:r>
            <a:r>
              <a:rPr lang="en-US" sz="3200" dirty="0">
                <a:cs typeface="Times New Roman" pitchFamily="18" charset="0"/>
              </a:rPr>
              <a:t>…) </a:t>
            </a:r>
            <a:endParaRPr lang="en-US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63F607E-0CC8-43DA-A8EA-430B98FA6599}" type="datetime3">
              <a:rPr lang="en-US" smtClean="0"/>
              <a:t>6 June 2025</a:t>
            </a:fld>
            <a:endParaRPr lang="en-US"/>
          </a:p>
        </p:txBody>
      </p:sp>
      <p:sp>
        <p:nvSpPr>
          <p:cNvPr id="12291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1690F16-E806-4708-9574-E87A23F68B47}" type="slidenum">
              <a:rPr lang="en-US"/>
              <a:pPr/>
              <a:t>11</a:t>
            </a:fld>
            <a:endParaRPr lang="en-US"/>
          </a:p>
        </p:txBody>
      </p:sp>
      <p:sp>
        <p:nvSpPr>
          <p:cNvPr id="12293" name="Text Box 3"/>
          <p:cNvSpPr txBox="1">
            <a:spLocks noChangeArrowheads="1"/>
          </p:cNvSpPr>
          <p:nvPr/>
        </p:nvSpPr>
        <p:spPr bwMode="auto">
          <a:xfrm>
            <a:off x="304800" y="1600200"/>
            <a:ext cx="84582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000" dirty="0">
                <a:latin typeface="+mn-lt"/>
                <a:cs typeface="Times New Roman" pitchFamily="18" charset="0"/>
              </a:rPr>
              <a:t>The use of names for the intermediate values computed by a program allow- three-address code to be easily rearranged</a:t>
            </a:r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4495800" y="3352800"/>
            <a:ext cx="2590800" cy="2286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sz="2400" dirty="0">
                <a:latin typeface="Times New Roman" pitchFamily="18" charset="0"/>
              </a:rPr>
              <a:t>t1 := -c </a:t>
            </a:r>
          </a:p>
          <a:p>
            <a:r>
              <a:rPr lang="en-US" sz="2400" dirty="0">
                <a:latin typeface="Times New Roman" pitchFamily="18" charset="0"/>
              </a:rPr>
              <a:t>t2 :=  b * t1</a:t>
            </a:r>
          </a:p>
          <a:p>
            <a:r>
              <a:rPr lang="en-US" sz="2400" dirty="0">
                <a:latin typeface="Times New Roman" pitchFamily="18" charset="0"/>
              </a:rPr>
              <a:t>t3 := -c</a:t>
            </a:r>
          </a:p>
          <a:p>
            <a:r>
              <a:rPr lang="en-US" sz="2400" dirty="0">
                <a:latin typeface="Times New Roman" pitchFamily="18" charset="0"/>
              </a:rPr>
              <a:t>t4 := a * t3</a:t>
            </a:r>
          </a:p>
          <a:p>
            <a:r>
              <a:rPr lang="en-US" sz="2400" dirty="0">
                <a:latin typeface="Times New Roman" pitchFamily="18" charset="0"/>
              </a:rPr>
              <a:t>t5 := t2 + t4</a:t>
            </a:r>
          </a:p>
          <a:p>
            <a:r>
              <a:rPr lang="en-US" sz="2400" dirty="0">
                <a:latin typeface="Times New Roman" pitchFamily="18" charset="0"/>
              </a:rPr>
              <a:t>a := t5</a:t>
            </a:r>
          </a:p>
        </p:txBody>
      </p:sp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2"/>
          <a:srcRect r="51492" b="31349"/>
          <a:stretch>
            <a:fillRect/>
          </a:stretch>
        </p:blipFill>
        <p:spPr bwMode="auto">
          <a:xfrm>
            <a:off x="762000" y="3200401"/>
            <a:ext cx="3143249" cy="2708274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7174" name="Rectangle 6"/>
          <p:cNvSpPr>
            <a:spLocks noChangeArrowheads="1"/>
          </p:cNvSpPr>
          <p:nvPr/>
        </p:nvSpPr>
        <p:spPr bwMode="auto">
          <a:xfrm>
            <a:off x="2799017" y="2510135"/>
            <a:ext cx="221246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 : = b*-c + a*-c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2" grpId="0" animBg="1"/>
      <p:bldP spid="717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cs typeface="Times New Roman" pitchFamily="18" charset="0"/>
              </a:rPr>
              <a:t>Three-Address Code : Types 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DBEB778-6404-417B-905A-EA13194194F5}" type="datetime3">
              <a:rPr lang="en-US" smtClean="0"/>
              <a:t>6 June 2025</a:t>
            </a:fld>
            <a:endParaRPr lang="en-US"/>
          </a:p>
        </p:txBody>
      </p:sp>
      <p:sp>
        <p:nvSpPr>
          <p:cNvPr id="13315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AE16D61-AC8B-4D38-A0AC-42EB3F4728EF}" type="slidenum">
              <a:rPr lang="en-US"/>
              <a:pPr/>
              <a:t>12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Assignment statements of the form </a:t>
            </a:r>
            <a:r>
              <a:rPr lang="en-US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x: = y op z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where op is a binary  arithmetic or logical operation. </a:t>
            </a:r>
          </a:p>
          <a:p>
            <a:pPr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Assignment instructions of the form </a:t>
            </a:r>
            <a:r>
              <a:rPr lang="en-US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x: = op y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where op is a unary operation. </a:t>
            </a:r>
          </a:p>
          <a:p>
            <a:pPr marL="274320" lvl="1" indent="0">
              <a:spcBef>
                <a:spcPct val="50000"/>
              </a:spcBef>
              <a:buNone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Unary operations include </a:t>
            </a:r>
          </a:p>
          <a:p>
            <a:pPr lvl="1">
              <a:spcBef>
                <a:spcPct val="50000"/>
              </a:spcBef>
              <a:buNone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	unary minus, logical negation, shift operators, and conversion operators.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cs typeface="Times New Roman" pitchFamily="18" charset="0"/>
              </a:rPr>
              <a:t>Three-Address Code : Types 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5AC2A9A-1FE3-4204-B81D-C139CBF5BC4D}" type="datetime3">
              <a:rPr lang="en-US" smtClean="0"/>
              <a:t>6 June 2025</a:t>
            </a:fld>
            <a:endParaRPr lang="en-US"/>
          </a:p>
        </p:txBody>
      </p:sp>
      <p:sp>
        <p:nvSpPr>
          <p:cNvPr id="14339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2A821AF-C9CE-46D0-B195-EAA3524BC2FD}" type="slidenum">
              <a:rPr lang="en-US"/>
              <a:pPr/>
              <a:t>13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Copy statements of the form </a:t>
            </a:r>
            <a:r>
              <a:rPr lang="en-US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x: = y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where the value of y is assigned to x. </a:t>
            </a: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>
                <a:latin typeface="Times New Roman" pitchFamily="18" charset="0"/>
              </a:rPr>
              <a:t>The unconditional jump </a:t>
            </a:r>
            <a:r>
              <a:rPr lang="en-US" sz="2400" b="1" dirty="0" err="1">
                <a:solidFill>
                  <a:srgbClr val="0070C0"/>
                </a:solidFill>
                <a:latin typeface="Times New Roman" pitchFamily="18" charset="0"/>
              </a:rPr>
              <a:t>goto</a:t>
            </a:r>
            <a:r>
              <a:rPr lang="en-US" sz="2400" b="1" dirty="0">
                <a:solidFill>
                  <a:srgbClr val="0070C0"/>
                </a:solidFill>
                <a:latin typeface="Times New Roman" pitchFamily="18" charset="0"/>
              </a:rPr>
              <a:t> L</a:t>
            </a:r>
            <a:r>
              <a:rPr lang="en-US" sz="2400" dirty="0">
                <a:latin typeface="Times New Roman" pitchFamily="18" charset="0"/>
              </a:rPr>
              <a:t>. The three-address statement with label L is the next to be executed. </a:t>
            </a:r>
          </a:p>
          <a:p>
            <a:endParaRPr lang="en-US" sz="2400" dirty="0">
              <a:latin typeface="Times New Roman" pitchFamily="18" charset="0"/>
            </a:endParaRPr>
          </a:p>
          <a:p>
            <a:r>
              <a:rPr lang="en-US" sz="2400" dirty="0">
                <a:latin typeface="Times New Roman" pitchFamily="18" charset="0"/>
              </a:rPr>
              <a:t>Conditional jumps such as </a:t>
            </a:r>
            <a:r>
              <a:rPr lang="en-US" sz="2400" b="1" dirty="0">
                <a:solidFill>
                  <a:srgbClr val="0070C0"/>
                </a:solidFill>
                <a:latin typeface="Times New Roman" pitchFamily="18" charset="0"/>
              </a:rPr>
              <a:t>if x </a:t>
            </a:r>
            <a:r>
              <a:rPr lang="en-US" sz="2400" b="1" dirty="0" err="1">
                <a:solidFill>
                  <a:srgbClr val="0070C0"/>
                </a:solidFill>
                <a:latin typeface="Times New Roman" pitchFamily="18" charset="0"/>
              </a:rPr>
              <a:t>relop</a:t>
            </a:r>
            <a:r>
              <a:rPr lang="en-US" sz="2400" b="1" dirty="0">
                <a:solidFill>
                  <a:srgbClr val="0070C0"/>
                </a:solidFill>
                <a:latin typeface="Times New Roman" pitchFamily="18" charset="0"/>
              </a:rPr>
              <a:t> y </a:t>
            </a:r>
            <a:r>
              <a:rPr lang="en-US" sz="2400" b="1" dirty="0" err="1">
                <a:solidFill>
                  <a:srgbClr val="0070C0"/>
                </a:solidFill>
                <a:latin typeface="Times New Roman" pitchFamily="18" charset="0"/>
              </a:rPr>
              <a:t>goto</a:t>
            </a:r>
            <a:r>
              <a:rPr lang="en-US" sz="2400" b="1" dirty="0">
                <a:solidFill>
                  <a:srgbClr val="0070C0"/>
                </a:solidFill>
                <a:latin typeface="Times New Roman" pitchFamily="18" charset="0"/>
              </a:rPr>
              <a:t> L. </a:t>
            </a:r>
            <a:r>
              <a:rPr lang="en-US" sz="2400" dirty="0">
                <a:latin typeface="Times New Roman" pitchFamily="18" charset="0"/>
              </a:rPr>
              <a:t>This instruction applies a relational operator (&lt;, =, &gt;=, etc.)</a:t>
            </a:r>
            <a:endParaRPr lang="en-US" sz="2400" dirty="0"/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cs typeface="Times New Roman" pitchFamily="18" charset="0"/>
              </a:rPr>
              <a:t>Three-Address Code : Types 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2216185-8134-44AB-8A0A-9C4292E1F06E}" type="datetime3">
              <a:rPr lang="en-US" smtClean="0"/>
              <a:t>6 June 2025</a:t>
            </a:fld>
            <a:endParaRPr lang="en-US"/>
          </a:p>
        </p:txBody>
      </p:sp>
      <p:sp>
        <p:nvSpPr>
          <p:cNvPr id="15363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DDBD7EE-FDD8-44A1-ABA3-35259FC231F4}" type="slidenum">
              <a:rPr lang="en-US"/>
              <a:pPr/>
              <a:t>14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param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x and call p, n for </a:t>
            </a:r>
            <a:r>
              <a:rPr lang="en-US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procedure calls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and return y, where y representing a returned value that  is optional. </a:t>
            </a:r>
          </a:p>
          <a:p>
            <a:pPr marL="0" indent="0">
              <a:buNone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param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x1</a:t>
            </a:r>
          </a:p>
          <a:p>
            <a:pPr algn="just">
              <a:spcBef>
                <a:spcPct val="50000"/>
              </a:spcBef>
              <a:buNone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	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param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x2 </a:t>
            </a:r>
          </a:p>
          <a:p>
            <a:pPr algn="just">
              <a:spcBef>
                <a:spcPct val="50000"/>
              </a:spcBef>
              <a:buNone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param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xn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>
              <a:spcBef>
                <a:spcPct val="50000"/>
              </a:spcBef>
              <a:buNone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	call p, n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cs typeface="Times New Roman" pitchFamily="18" charset="0"/>
              </a:rPr>
              <a:t>Three-Address Code : Types 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5A9BB75-797B-421C-BCAF-AF5C68A85B46}" type="datetime3">
              <a:rPr lang="en-US" smtClean="0"/>
              <a:t>6 June 2025</a:t>
            </a:fld>
            <a:endParaRPr lang="en-US"/>
          </a:p>
        </p:txBody>
      </p:sp>
      <p:sp>
        <p:nvSpPr>
          <p:cNvPr id="16387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74A5941-337C-485D-A8F8-2BE98EB30915}" type="slidenum">
              <a:rPr lang="en-US"/>
              <a:pPr/>
              <a:t>15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Indexed assignments of the form </a:t>
            </a:r>
            <a:r>
              <a:rPr lang="en-US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x: = y[ </a:t>
            </a:r>
            <a:r>
              <a:rPr lang="en-US" sz="24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]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x [ </a:t>
            </a:r>
            <a:r>
              <a:rPr lang="en-US" sz="24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]: = y.</a:t>
            </a:r>
            <a:r>
              <a:rPr lang="en-US" sz="2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1"/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The statement </a:t>
            </a:r>
            <a:r>
              <a:rPr lang="en-US" sz="2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x[</a:t>
            </a:r>
            <a:r>
              <a:rPr lang="en-US" sz="20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]:=y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sets the contents of the location </a:t>
            </a:r>
            <a:r>
              <a:rPr lang="en-US" sz="2000" i="1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units beyond 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to the value of 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Address and pointer assignments of the form </a:t>
            </a:r>
            <a:r>
              <a:rPr lang="en-US" sz="28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x:= &amp;y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x:= *y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and    </a:t>
            </a:r>
            <a:r>
              <a:rPr lang="en-US" sz="28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*x: = y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en-US" sz="2800" dirty="0">
              <a:latin typeface="Times New Roman" pitchFamily="18" charset="0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/>
              <a:t>Implementations of three-Address Statements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5F62BFD-266A-4877-84C4-825F1B95E032}" type="datetime3">
              <a:rPr lang="en-US" smtClean="0"/>
              <a:t>6 June 2025</a:t>
            </a:fld>
            <a:endParaRPr lang="en-US"/>
          </a:p>
        </p:txBody>
      </p:sp>
      <p:sp>
        <p:nvSpPr>
          <p:cNvPr id="21507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7A44030-3371-4304-97C7-9BA0DC8A1C25}" type="slidenum">
              <a:rPr lang="en-US"/>
              <a:pPr/>
              <a:t>16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3121152"/>
          </a:xfrm>
        </p:spPr>
        <p:txBody>
          <a:bodyPr/>
          <a:lstStyle/>
          <a:p>
            <a:pPr algn="just">
              <a:spcBef>
                <a:spcPct val="50000"/>
              </a:spcBef>
              <a:buFont typeface="Wingdings" pitchFamily="2" charset="2"/>
              <a:buChar char="q"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Three address statements can be implemented as records with fields for the operator and the operands. </a:t>
            </a:r>
          </a:p>
          <a:p>
            <a:pPr algn="just">
              <a:spcBef>
                <a:spcPct val="50000"/>
              </a:spcBef>
              <a:buFont typeface="Wingdings" pitchFamily="2" charset="2"/>
              <a:buChar char="q"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Three such representations are </a:t>
            </a:r>
          </a:p>
          <a:p>
            <a:pPr lvl="1" algn="just">
              <a:spcBef>
                <a:spcPct val="50000"/>
              </a:spcBef>
              <a:buFontTx/>
              <a:buChar char="•"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quadruples</a:t>
            </a:r>
          </a:p>
          <a:p>
            <a:pPr lvl="1" algn="just">
              <a:spcBef>
                <a:spcPct val="50000"/>
              </a:spcBef>
              <a:buFontTx/>
              <a:buChar char="•"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triples </a:t>
            </a:r>
          </a:p>
          <a:p>
            <a:pPr lvl="1" algn="just">
              <a:spcBef>
                <a:spcPct val="50000"/>
              </a:spcBef>
              <a:buFontTx/>
              <a:buChar char="•"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indirect triples.</a:t>
            </a:r>
            <a:endParaRPr lang="en-US" sz="2400" dirty="0"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/>
              <a:t>Implementations of three-Address Statements</a:t>
            </a:r>
            <a:endParaRPr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6A5AC02-7525-44CA-AC48-A35FDF7584C5}" type="datetime3">
              <a:rPr lang="en-US" smtClean="0"/>
              <a:t>6 June 2025</a:t>
            </a:fld>
            <a:endParaRPr lang="en-US"/>
          </a:p>
        </p:txBody>
      </p:sp>
      <p:sp>
        <p:nvSpPr>
          <p:cNvPr id="22531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4250E10-4099-467C-8841-DBB1ACD37793}" type="slidenum">
              <a:rPr lang="en-US"/>
              <a:pPr/>
              <a:t>17</a:t>
            </a:fld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"/>
          </p:nvPr>
        </p:nvSpPr>
        <p:spPr>
          <a:xfrm>
            <a:off x="301752" y="1524000"/>
            <a:ext cx="8503920" cy="4575048"/>
          </a:xfrm>
        </p:spPr>
        <p:txBody>
          <a:bodyPr>
            <a:normAutofit/>
          </a:bodyPr>
          <a:lstStyle/>
          <a:p>
            <a:pPr>
              <a:spcBef>
                <a:spcPct val="50000"/>
              </a:spcBef>
              <a:buNone/>
            </a:pP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Quadruples</a:t>
            </a:r>
            <a:endParaRPr lang="en-US" sz="2400" dirty="0">
              <a:latin typeface="Times New Roman" pitchFamily="18" charset="0"/>
            </a:endParaRPr>
          </a:p>
          <a:p>
            <a:pPr>
              <a:spcBef>
                <a:spcPct val="50000"/>
              </a:spcBef>
              <a:buFont typeface="Arial" pitchFamily="34" charset="0"/>
              <a:buChar char="•"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 quadruple is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a record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structure with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four fields </a:t>
            </a:r>
          </a:p>
          <a:p>
            <a:pPr lvl="1">
              <a:spcBef>
                <a:spcPct val="50000"/>
              </a:spcBef>
              <a:buFont typeface="Arial" pitchFamily="34" charset="0"/>
              <a:buChar char="•"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op,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argl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arg2, and result.</a:t>
            </a:r>
            <a:r>
              <a:rPr lang="en-US" sz="19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1">
              <a:spcBef>
                <a:spcPct val="50000"/>
              </a:spcBef>
              <a:buFont typeface="Arial" pitchFamily="34" charset="0"/>
              <a:buChar char="•"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The op field contains an internal code for the operator. </a:t>
            </a:r>
          </a:p>
          <a:p>
            <a:pPr lvl="1">
              <a:spcBef>
                <a:spcPct val="50000"/>
              </a:spcBef>
              <a:buFont typeface="Arial" pitchFamily="34" charset="0"/>
              <a:buChar char="•"/>
            </a:pPr>
            <a:r>
              <a:rPr lang="en-US" sz="2400" dirty="0">
                <a:latin typeface="Times New Roman" pitchFamily="18" charset="0"/>
              </a:rPr>
              <a:t>The three-address statement </a:t>
            </a:r>
            <a:r>
              <a:rPr lang="en-US" sz="2400" b="1" dirty="0">
                <a:latin typeface="Times New Roman" pitchFamily="18" charset="0"/>
              </a:rPr>
              <a:t>x := y op z</a:t>
            </a:r>
            <a:r>
              <a:rPr lang="en-US" sz="2400" dirty="0">
                <a:latin typeface="Times New Roman" pitchFamily="18" charset="0"/>
              </a:rPr>
              <a:t> is represented by placing y in arg1, z in arg2  and x in result.</a:t>
            </a:r>
          </a:p>
          <a:p>
            <a:pPr lvl="1">
              <a:spcBef>
                <a:spcPct val="50000"/>
              </a:spcBef>
              <a:buFont typeface="Arial" pitchFamily="34" charset="0"/>
              <a:buChar char="•"/>
            </a:pPr>
            <a:r>
              <a:rPr lang="en-US" sz="2400" dirty="0">
                <a:latin typeface="Times New Roman" pitchFamily="18" charset="0"/>
              </a:rPr>
              <a:t>Statements with unary operators like </a:t>
            </a:r>
            <a:r>
              <a:rPr lang="en-US" sz="2400" b="1" dirty="0">
                <a:latin typeface="Times New Roman" pitchFamily="18" charset="0"/>
              </a:rPr>
              <a:t>x: = – y</a:t>
            </a:r>
            <a:r>
              <a:rPr lang="en-US" sz="2400" dirty="0">
                <a:latin typeface="Times New Roman" pitchFamily="18" charset="0"/>
              </a:rPr>
              <a:t> or </a:t>
            </a:r>
            <a:r>
              <a:rPr lang="en-US" sz="2400" b="1" dirty="0">
                <a:latin typeface="Times New Roman" pitchFamily="18" charset="0"/>
              </a:rPr>
              <a:t>x: = y</a:t>
            </a:r>
            <a:r>
              <a:rPr lang="en-US" sz="2400" dirty="0">
                <a:latin typeface="Times New Roman" pitchFamily="18" charset="0"/>
              </a:rPr>
              <a:t> do </a:t>
            </a:r>
            <a:r>
              <a:rPr lang="en-US" sz="2400" b="1" dirty="0">
                <a:latin typeface="Times New Roman" pitchFamily="18" charset="0"/>
              </a:rPr>
              <a:t>not use </a:t>
            </a:r>
            <a:r>
              <a:rPr lang="en-US" sz="2400" b="1" dirty="0" err="1">
                <a:latin typeface="Times New Roman" pitchFamily="18" charset="0"/>
              </a:rPr>
              <a:t>arg</a:t>
            </a:r>
            <a:r>
              <a:rPr lang="en-US" sz="2400" b="1" dirty="0">
                <a:latin typeface="Times New Roman" pitchFamily="18" charset="0"/>
              </a:rPr>
              <a:t> 2.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itle 118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>
                <a:latin typeface="Times New Roman" pitchFamily="18" charset="0"/>
              </a:rPr>
              <a:t>Implementations of three-Address Statements</a:t>
            </a:r>
            <a:endParaRPr lang="en-US"/>
          </a:p>
        </p:txBody>
      </p:sp>
      <p:sp>
        <p:nvSpPr>
          <p:cNvPr id="118" name="Date Placeholder 1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0D58C9F-B2C1-4257-9CEC-75F7A06714E1}" type="datetime3">
              <a:rPr lang="en-US" smtClean="0"/>
              <a:t>6 June 2025</a:t>
            </a:fld>
            <a:endParaRPr lang="en-US"/>
          </a:p>
        </p:txBody>
      </p:sp>
      <p:sp>
        <p:nvSpPr>
          <p:cNvPr id="23555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7A8BFA4-3873-4346-AD22-1D6D300E3F0C}" type="slidenum">
              <a:rPr lang="en-US"/>
              <a:pPr/>
              <a:t>18</a:t>
            </a:fld>
            <a:endParaRPr lang="en-US"/>
          </a:p>
        </p:txBody>
      </p:sp>
      <p:sp>
        <p:nvSpPr>
          <p:cNvPr id="120" name="Content Placeholder 119"/>
          <p:cNvSpPr>
            <a:spLocks noGrp="1"/>
          </p:cNvSpPr>
          <p:nvPr>
            <p:ph sz="quarter" idx="1"/>
          </p:nvPr>
        </p:nvSpPr>
        <p:spPr>
          <a:xfrm>
            <a:off x="304800" y="1447800"/>
            <a:ext cx="8503920" cy="4572000"/>
          </a:xfrm>
        </p:spPr>
        <p:txBody>
          <a:bodyPr/>
          <a:lstStyle/>
          <a:p>
            <a:pPr algn="just">
              <a:spcBef>
                <a:spcPct val="50000"/>
              </a:spcBef>
              <a:buNone/>
            </a:pP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Quadruples</a:t>
            </a:r>
            <a:endParaRPr lang="en-US" sz="2800" b="1" dirty="0">
              <a:latin typeface="Times New Roman" pitchFamily="18" charset="0"/>
            </a:endParaRPr>
          </a:p>
          <a:p>
            <a:pPr marL="0" indent="0" algn="just">
              <a:spcBef>
                <a:spcPct val="50000"/>
              </a:spcBef>
              <a:buNone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Operators like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param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use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neither arg2 nor result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0" indent="0" algn="just">
              <a:spcBef>
                <a:spcPct val="50000"/>
              </a:spcBef>
              <a:buNone/>
            </a:pP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Conditional and unconditional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jumps put the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target label in result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2400" dirty="0">
              <a:latin typeface="Times New Roman" pitchFamily="18" charset="0"/>
            </a:endParaRPr>
          </a:p>
          <a:p>
            <a:endParaRPr lang="en-US" dirty="0"/>
          </a:p>
        </p:txBody>
      </p:sp>
      <p:sp>
        <p:nvSpPr>
          <p:cNvPr id="23558" name="Text Box 5"/>
          <p:cNvSpPr txBox="1">
            <a:spLocks noChangeArrowheads="1"/>
          </p:cNvSpPr>
          <p:nvPr/>
        </p:nvSpPr>
        <p:spPr bwMode="auto">
          <a:xfrm>
            <a:off x="533400" y="3505200"/>
            <a:ext cx="1981200" cy="2286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sz="2400" dirty="0">
                <a:latin typeface="Times New Roman" pitchFamily="18" charset="0"/>
              </a:rPr>
              <a:t>t1 := -c </a:t>
            </a:r>
          </a:p>
          <a:p>
            <a:r>
              <a:rPr lang="en-US" sz="2400" dirty="0">
                <a:latin typeface="Times New Roman" pitchFamily="18" charset="0"/>
              </a:rPr>
              <a:t>t2 :=  b * t1</a:t>
            </a:r>
          </a:p>
          <a:p>
            <a:r>
              <a:rPr lang="en-US" sz="2400" dirty="0">
                <a:latin typeface="Times New Roman" pitchFamily="18" charset="0"/>
              </a:rPr>
              <a:t>t3 := -c</a:t>
            </a:r>
          </a:p>
          <a:p>
            <a:r>
              <a:rPr lang="en-US" sz="2400" dirty="0">
                <a:latin typeface="Times New Roman" pitchFamily="18" charset="0"/>
              </a:rPr>
              <a:t>t4 := a * t3</a:t>
            </a:r>
          </a:p>
          <a:p>
            <a:r>
              <a:rPr lang="en-US" sz="2400" dirty="0">
                <a:latin typeface="Times New Roman" pitchFamily="18" charset="0"/>
              </a:rPr>
              <a:t>t5 := t2 + t4</a:t>
            </a:r>
          </a:p>
          <a:p>
            <a:r>
              <a:rPr lang="en-US" sz="2400" dirty="0">
                <a:latin typeface="Times New Roman" pitchFamily="18" charset="0"/>
              </a:rPr>
              <a:t>a := t5</a:t>
            </a:r>
          </a:p>
        </p:txBody>
      </p:sp>
      <p:grpSp>
        <p:nvGrpSpPr>
          <p:cNvPr id="23559" name="Group 113"/>
          <p:cNvGrpSpPr>
            <a:grpSpLocks/>
          </p:cNvGrpSpPr>
          <p:nvPr/>
        </p:nvGrpSpPr>
        <p:grpSpPr bwMode="auto">
          <a:xfrm>
            <a:off x="3657600" y="3505200"/>
            <a:ext cx="4343400" cy="2438400"/>
            <a:chOff x="-3" y="-3"/>
            <a:chExt cx="2075" cy="2827"/>
          </a:xfrm>
        </p:grpSpPr>
        <p:grpSp>
          <p:nvGrpSpPr>
            <p:cNvPr id="23562" name="Group 111"/>
            <p:cNvGrpSpPr>
              <a:grpSpLocks/>
            </p:cNvGrpSpPr>
            <p:nvPr/>
          </p:nvGrpSpPr>
          <p:grpSpPr bwMode="auto">
            <a:xfrm>
              <a:off x="0" y="0"/>
              <a:ext cx="2069" cy="2821"/>
              <a:chOff x="0" y="0"/>
              <a:chExt cx="2069" cy="2821"/>
            </a:xfrm>
          </p:grpSpPr>
          <p:grpSp>
            <p:nvGrpSpPr>
              <p:cNvPr id="23564" name="Group 42"/>
              <p:cNvGrpSpPr>
                <a:grpSpLocks/>
              </p:cNvGrpSpPr>
              <p:nvPr/>
            </p:nvGrpSpPr>
            <p:grpSpPr bwMode="auto">
              <a:xfrm>
                <a:off x="0" y="0"/>
                <a:ext cx="338" cy="403"/>
                <a:chOff x="0" y="0"/>
                <a:chExt cx="338" cy="403"/>
              </a:xfrm>
            </p:grpSpPr>
            <p:sp>
              <p:nvSpPr>
                <p:cNvPr id="23667" name="Rectangle 6"/>
                <p:cNvSpPr>
                  <a:spLocks noChangeArrowheads="1"/>
                </p:cNvSpPr>
                <p:nvPr/>
              </p:nvSpPr>
              <p:spPr bwMode="auto">
                <a:xfrm>
                  <a:off x="43" y="0"/>
                  <a:ext cx="252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just" eaLnBrk="1" hangingPunct="1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r>
                    <a:rPr lang="en-US" sz="1600">
                      <a:latin typeface="Courier" charset="0"/>
                      <a:cs typeface="Times New Roman" pitchFamily="18" charset="0"/>
                    </a:rPr>
                    <a:t> </a:t>
                  </a:r>
                  <a:endParaRPr lang="en-US" sz="1600">
                    <a:latin typeface="Times New Roman" pitchFamily="18" charset="0"/>
                    <a:cs typeface="Times New Roman" pitchFamily="18" charset="0"/>
                  </a:endParaRPr>
                </a:p>
                <a:p>
                  <a:pPr algn="just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23668" name="Rectangle 41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338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3565" name="Group 44"/>
              <p:cNvGrpSpPr>
                <a:grpSpLocks/>
              </p:cNvGrpSpPr>
              <p:nvPr/>
            </p:nvGrpSpPr>
            <p:grpSpPr bwMode="auto">
              <a:xfrm>
                <a:off x="338" y="0"/>
                <a:ext cx="485" cy="403"/>
                <a:chOff x="338" y="0"/>
                <a:chExt cx="485" cy="403"/>
              </a:xfrm>
            </p:grpSpPr>
            <p:sp>
              <p:nvSpPr>
                <p:cNvPr id="23665" name="Rectangle 7"/>
                <p:cNvSpPr>
                  <a:spLocks noChangeArrowheads="1"/>
                </p:cNvSpPr>
                <p:nvPr/>
              </p:nvSpPr>
              <p:spPr bwMode="auto">
                <a:xfrm>
                  <a:off x="381" y="0"/>
                  <a:ext cx="399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just" eaLnBrk="1" hangingPunct="1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r>
                    <a:rPr lang="en-US" sz="1600">
                      <a:latin typeface="Times New Roman" pitchFamily="18" charset="0"/>
                      <a:cs typeface="Times New Roman" pitchFamily="18" charset="0"/>
                    </a:rPr>
                    <a:t>op</a:t>
                  </a:r>
                </a:p>
                <a:p>
                  <a:pPr algn="just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23666" name="Rectangle 43"/>
                <p:cNvSpPr>
                  <a:spLocks noChangeArrowheads="1"/>
                </p:cNvSpPr>
                <p:nvPr/>
              </p:nvSpPr>
              <p:spPr bwMode="auto">
                <a:xfrm>
                  <a:off x="338" y="0"/>
                  <a:ext cx="485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3566" name="Group 46"/>
              <p:cNvGrpSpPr>
                <a:grpSpLocks/>
              </p:cNvGrpSpPr>
              <p:nvPr/>
            </p:nvGrpSpPr>
            <p:grpSpPr bwMode="auto">
              <a:xfrm>
                <a:off x="823" y="0"/>
                <a:ext cx="399" cy="403"/>
                <a:chOff x="823" y="0"/>
                <a:chExt cx="399" cy="403"/>
              </a:xfrm>
            </p:grpSpPr>
            <p:sp>
              <p:nvSpPr>
                <p:cNvPr id="23663" name="Rectangle 8"/>
                <p:cNvSpPr>
                  <a:spLocks noChangeArrowheads="1"/>
                </p:cNvSpPr>
                <p:nvPr/>
              </p:nvSpPr>
              <p:spPr bwMode="auto">
                <a:xfrm>
                  <a:off x="866" y="0"/>
                  <a:ext cx="313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just" eaLnBrk="1" hangingPunct="1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r>
                    <a:rPr lang="en-US" sz="1600">
                      <a:latin typeface="Times New Roman" pitchFamily="18" charset="0"/>
                      <a:cs typeface="Times New Roman" pitchFamily="18" charset="0"/>
                    </a:rPr>
                    <a:t>Arg1</a:t>
                  </a:r>
                </a:p>
                <a:p>
                  <a:pPr algn="just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23664" name="Rectangle 45"/>
                <p:cNvSpPr>
                  <a:spLocks noChangeArrowheads="1"/>
                </p:cNvSpPr>
                <p:nvPr/>
              </p:nvSpPr>
              <p:spPr bwMode="auto">
                <a:xfrm>
                  <a:off x="823" y="0"/>
                  <a:ext cx="399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3567" name="Group 48"/>
              <p:cNvGrpSpPr>
                <a:grpSpLocks/>
              </p:cNvGrpSpPr>
              <p:nvPr/>
            </p:nvGrpSpPr>
            <p:grpSpPr bwMode="auto">
              <a:xfrm>
                <a:off x="1222" y="0"/>
                <a:ext cx="399" cy="403"/>
                <a:chOff x="1222" y="0"/>
                <a:chExt cx="399" cy="403"/>
              </a:xfrm>
            </p:grpSpPr>
            <p:sp>
              <p:nvSpPr>
                <p:cNvPr id="23661" name="Rectangle 9"/>
                <p:cNvSpPr>
                  <a:spLocks noChangeArrowheads="1"/>
                </p:cNvSpPr>
                <p:nvPr/>
              </p:nvSpPr>
              <p:spPr bwMode="auto">
                <a:xfrm>
                  <a:off x="1265" y="0"/>
                  <a:ext cx="313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just" eaLnBrk="1" hangingPunct="1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r>
                    <a:rPr lang="en-US" sz="1600">
                      <a:latin typeface="Times New Roman" pitchFamily="18" charset="0"/>
                      <a:cs typeface="Times New Roman" pitchFamily="18" charset="0"/>
                    </a:rPr>
                    <a:t>Arg2</a:t>
                  </a:r>
                </a:p>
                <a:p>
                  <a:pPr algn="just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23662" name="Rectangle 47"/>
                <p:cNvSpPr>
                  <a:spLocks noChangeArrowheads="1"/>
                </p:cNvSpPr>
                <p:nvPr/>
              </p:nvSpPr>
              <p:spPr bwMode="auto">
                <a:xfrm>
                  <a:off x="1222" y="0"/>
                  <a:ext cx="399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3568" name="Group 50"/>
              <p:cNvGrpSpPr>
                <a:grpSpLocks/>
              </p:cNvGrpSpPr>
              <p:nvPr/>
            </p:nvGrpSpPr>
            <p:grpSpPr bwMode="auto">
              <a:xfrm>
                <a:off x="1621" y="0"/>
                <a:ext cx="448" cy="403"/>
                <a:chOff x="1621" y="0"/>
                <a:chExt cx="448" cy="403"/>
              </a:xfrm>
            </p:grpSpPr>
            <p:sp>
              <p:nvSpPr>
                <p:cNvPr id="23659" name="Rectangle 10"/>
                <p:cNvSpPr>
                  <a:spLocks noChangeArrowheads="1"/>
                </p:cNvSpPr>
                <p:nvPr/>
              </p:nvSpPr>
              <p:spPr bwMode="auto">
                <a:xfrm>
                  <a:off x="1664" y="0"/>
                  <a:ext cx="362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just" eaLnBrk="1" hangingPunct="1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r>
                    <a:rPr lang="en-US" sz="1600">
                      <a:latin typeface="Times New Roman" pitchFamily="18" charset="0"/>
                      <a:cs typeface="Times New Roman" pitchFamily="18" charset="0"/>
                    </a:rPr>
                    <a:t>Result</a:t>
                  </a:r>
                </a:p>
                <a:p>
                  <a:pPr algn="just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23660" name="Rectangle 49"/>
                <p:cNvSpPr>
                  <a:spLocks noChangeArrowheads="1"/>
                </p:cNvSpPr>
                <p:nvPr/>
              </p:nvSpPr>
              <p:spPr bwMode="auto">
                <a:xfrm>
                  <a:off x="1621" y="0"/>
                  <a:ext cx="448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3569" name="Group 52"/>
              <p:cNvGrpSpPr>
                <a:grpSpLocks/>
              </p:cNvGrpSpPr>
              <p:nvPr/>
            </p:nvGrpSpPr>
            <p:grpSpPr bwMode="auto">
              <a:xfrm>
                <a:off x="0" y="403"/>
                <a:ext cx="338" cy="403"/>
                <a:chOff x="0" y="403"/>
                <a:chExt cx="338" cy="403"/>
              </a:xfrm>
            </p:grpSpPr>
            <p:sp>
              <p:nvSpPr>
                <p:cNvPr id="23657" name="Rectangle 11"/>
                <p:cNvSpPr>
                  <a:spLocks noChangeArrowheads="1"/>
                </p:cNvSpPr>
                <p:nvPr/>
              </p:nvSpPr>
              <p:spPr bwMode="auto">
                <a:xfrm>
                  <a:off x="43" y="403"/>
                  <a:ext cx="252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just" eaLnBrk="1" hangingPunct="1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r>
                    <a:rPr lang="en-US" sz="1600">
                      <a:latin typeface="Times New Roman" pitchFamily="18" charset="0"/>
                      <a:cs typeface="Times New Roman" pitchFamily="18" charset="0"/>
                    </a:rPr>
                    <a:t> (0)</a:t>
                  </a:r>
                </a:p>
                <a:p>
                  <a:pPr algn="just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23658" name="Rectangle 51"/>
                <p:cNvSpPr>
                  <a:spLocks noChangeArrowheads="1"/>
                </p:cNvSpPr>
                <p:nvPr/>
              </p:nvSpPr>
              <p:spPr bwMode="auto">
                <a:xfrm>
                  <a:off x="0" y="403"/>
                  <a:ext cx="338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3570" name="Group 54"/>
              <p:cNvGrpSpPr>
                <a:grpSpLocks/>
              </p:cNvGrpSpPr>
              <p:nvPr/>
            </p:nvGrpSpPr>
            <p:grpSpPr bwMode="auto">
              <a:xfrm>
                <a:off x="338" y="403"/>
                <a:ext cx="485" cy="403"/>
                <a:chOff x="338" y="403"/>
                <a:chExt cx="485" cy="403"/>
              </a:xfrm>
            </p:grpSpPr>
            <p:sp>
              <p:nvSpPr>
                <p:cNvPr id="23655" name="Rectangle 12"/>
                <p:cNvSpPr>
                  <a:spLocks noChangeArrowheads="1"/>
                </p:cNvSpPr>
                <p:nvPr/>
              </p:nvSpPr>
              <p:spPr bwMode="auto">
                <a:xfrm>
                  <a:off x="381" y="403"/>
                  <a:ext cx="399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just" eaLnBrk="1" hangingPunct="1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r>
                    <a:rPr lang="en-US" sz="1600">
                      <a:latin typeface="Times New Roman" pitchFamily="18" charset="0"/>
                      <a:cs typeface="Times New Roman" pitchFamily="18" charset="0"/>
                    </a:rPr>
                    <a:t>uminus</a:t>
                  </a:r>
                </a:p>
                <a:p>
                  <a:pPr algn="just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23656" name="Rectangle 53"/>
                <p:cNvSpPr>
                  <a:spLocks noChangeArrowheads="1"/>
                </p:cNvSpPr>
                <p:nvPr/>
              </p:nvSpPr>
              <p:spPr bwMode="auto">
                <a:xfrm>
                  <a:off x="338" y="403"/>
                  <a:ext cx="485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3571" name="Group 56"/>
              <p:cNvGrpSpPr>
                <a:grpSpLocks/>
              </p:cNvGrpSpPr>
              <p:nvPr/>
            </p:nvGrpSpPr>
            <p:grpSpPr bwMode="auto">
              <a:xfrm>
                <a:off x="823" y="403"/>
                <a:ext cx="399" cy="403"/>
                <a:chOff x="823" y="403"/>
                <a:chExt cx="399" cy="403"/>
              </a:xfrm>
            </p:grpSpPr>
            <p:sp>
              <p:nvSpPr>
                <p:cNvPr id="23653" name="Rectangle 13"/>
                <p:cNvSpPr>
                  <a:spLocks noChangeArrowheads="1"/>
                </p:cNvSpPr>
                <p:nvPr/>
              </p:nvSpPr>
              <p:spPr bwMode="auto">
                <a:xfrm>
                  <a:off x="866" y="403"/>
                  <a:ext cx="313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just" eaLnBrk="1" hangingPunct="1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r>
                    <a:rPr lang="en-US" sz="1600">
                      <a:latin typeface="Times New Roman" pitchFamily="18" charset="0"/>
                      <a:cs typeface="Times New Roman" pitchFamily="18" charset="0"/>
                    </a:rPr>
                    <a:t>  c</a:t>
                  </a:r>
                </a:p>
                <a:p>
                  <a:pPr algn="just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23654" name="Rectangle 55"/>
                <p:cNvSpPr>
                  <a:spLocks noChangeArrowheads="1"/>
                </p:cNvSpPr>
                <p:nvPr/>
              </p:nvSpPr>
              <p:spPr bwMode="auto">
                <a:xfrm>
                  <a:off x="823" y="403"/>
                  <a:ext cx="399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3572" name="Group 58"/>
              <p:cNvGrpSpPr>
                <a:grpSpLocks/>
              </p:cNvGrpSpPr>
              <p:nvPr/>
            </p:nvGrpSpPr>
            <p:grpSpPr bwMode="auto">
              <a:xfrm>
                <a:off x="1222" y="403"/>
                <a:ext cx="399" cy="403"/>
                <a:chOff x="1222" y="403"/>
                <a:chExt cx="399" cy="403"/>
              </a:xfrm>
            </p:grpSpPr>
            <p:sp>
              <p:nvSpPr>
                <p:cNvPr id="23651" name="Rectangle 14"/>
                <p:cNvSpPr>
                  <a:spLocks noChangeArrowheads="1"/>
                </p:cNvSpPr>
                <p:nvPr/>
              </p:nvSpPr>
              <p:spPr bwMode="auto">
                <a:xfrm>
                  <a:off x="1265" y="403"/>
                  <a:ext cx="313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just" eaLnBrk="1" hangingPunct="1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r>
                    <a:rPr lang="en-US" sz="1600">
                      <a:latin typeface="Courier" charset="0"/>
                      <a:cs typeface="Times New Roman" pitchFamily="18" charset="0"/>
                    </a:rPr>
                    <a:t> </a:t>
                  </a:r>
                  <a:endParaRPr lang="en-US" sz="1600">
                    <a:latin typeface="Times New Roman" pitchFamily="18" charset="0"/>
                    <a:cs typeface="Times New Roman" pitchFamily="18" charset="0"/>
                  </a:endParaRPr>
                </a:p>
                <a:p>
                  <a:pPr algn="just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23652" name="Rectangle 57"/>
                <p:cNvSpPr>
                  <a:spLocks noChangeArrowheads="1"/>
                </p:cNvSpPr>
                <p:nvPr/>
              </p:nvSpPr>
              <p:spPr bwMode="auto">
                <a:xfrm>
                  <a:off x="1222" y="403"/>
                  <a:ext cx="399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3573" name="Group 60"/>
              <p:cNvGrpSpPr>
                <a:grpSpLocks/>
              </p:cNvGrpSpPr>
              <p:nvPr/>
            </p:nvGrpSpPr>
            <p:grpSpPr bwMode="auto">
              <a:xfrm>
                <a:off x="1621" y="403"/>
                <a:ext cx="448" cy="403"/>
                <a:chOff x="1621" y="403"/>
                <a:chExt cx="448" cy="403"/>
              </a:xfrm>
            </p:grpSpPr>
            <p:sp>
              <p:nvSpPr>
                <p:cNvPr id="23649" name="Rectangle 15"/>
                <p:cNvSpPr>
                  <a:spLocks noChangeArrowheads="1"/>
                </p:cNvSpPr>
                <p:nvPr/>
              </p:nvSpPr>
              <p:spPr bwMode="auto">
                <a:xfrm>
                  <a:off x="1664" y="403"/>
                  <a:ext cx="362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just" eaLnBrk="1" hangingPunct="1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r>
                    <a:rPr lang="en-US" sz="1600">
                      <a:latin typeface="Times New Roman" pitchFamily="18" charset="0"/>
                      <a:cs typeface="Times New Roman" pitchFamily="18" charset="0"/>
                    </a:rPr>
                    <a:t>  t1</a:t>
                  </a:r>
                </a:p>
                <a:p>
                  <a:pPr algn="just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23650" name="Rectangle 59"/>
                <p:cNvSpPr>
                  <a:spLocks noChangeArrowheads="1"/>
                </p:cNvSpPr>
                <p:nvPr/>
              </p:nvSpPr>
              <p:spPr bwMode="auto">
                <a:xfrm>
                  <a:off x="1621" y="403"/>
                  <a:ext cx="448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3574" name="Group 62"/>
              <p:cNvGrpSpPr>
                <a:grpSpLocks/>
              </p:cNvGrpSpPr>
              <p:nvPr/>
            </p:nvGrpSpPr>
            <p:grpSpPr bwMode="auto">
              <a:xfrm>
                <a:off x="0" y="806"/>
                <a:ext cx="338" cy="403"/>
                <a:chOff x="0" y="806"/>
                <a:chExt cx="338" cy="403"/>
              </a:xfrm>
            </p:grpSpPr>
            <p:sp>
              <p:nvSpPr>
                <p:cNvPr id="23647" name="Rectangle 16"/>
                <p:cNvSpPr>
                  <a:spLocks noChangeArrowheads="1"/>
                </p:cNvSpPr>
                <p:nvPr/>
              </p:nvSpPr>
              <p:spPr bwMode="auto">
                <a:xfrm>
                  <a:off x="43" y="806"/>
                  <a:ext cx="252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just" eaLnBrk="1" hangingPunct="1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r>
                    <a:rPr lang="en-US" sz="1600">
                      <a:latin typeface="Times New Roman" pitchFamily="18" charset="0"/>
                      <a:cs typeface="Times New Roman" pitchFamily="18" charset="0"/>
                    </a:rPr>
                    <a:t> (1)</a:t>
                  </a:r>
                </a:p>
                <a:p>
                  <a:pPr algn="just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23648" name="Rectangle 61"/>
                <p:cNvSpPr>
                  <a:spLocks noChangeArrowheads="1"/>
                </p:cNvSpPr>
                <p:nvPr/>
              </p:nvSpPr>
              <p:spPr bwMode="auto">
                <a:xfrm>
                  <a:off x="0" y="806"/>
                  <a:ext cx="338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3575" name="Group 64"/>
              <p:cNvGrpSpPr>
                <a:grpSpLocks/>
              </p:cNvGrpSpPr>
              <p:nvPr/>
            </p:nvGrpSpPr>
            <p:grpSpPr bwMode="auto">
              <a:xfrm>
                <a:off x="338" y="806"/>
                <a:ext cx="485" cy="403"/>
                <a:chOff x="338" y="806"/>
                <a:chExt cx="485" cy="403"/>
              </a:xfrm>
            </p:grpSpPr>
            <p:sp>
              <p:nvSpPr>
                <p:cNvPr id="23645" name="Rectangle 17"/>
                <p:cNvSpPr>
                  <a:spLocks noChangeArrowheads="1"/>
                </p:cNvSpPr>
                <p:nvPr/>
              </p:nvSpPr>
              <p:spPr bwMode="auto">
                <a:xfrm>
                  <a:off x="381" y="806"/>
                  <a:ext cx="399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just" eaLnBrk="1" hangingPunct="1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r>
                    <a:rPr lang="en-US" sz="1600">
                      <a:latin typeface="Times New Roman" pitchFamily="18" charset="0"/>
                      <a:cs typeface="Times New Roman" pitchFamily="18" charset="0"/>
                    </a:rPr>
                    <a:t>   *</a:t>
                  </a:r>
                </a:p>
                <a:p>
                  <a:pPr algn="just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23646" name="Rectangle 63"/>
                <p:cNvSpPr>
                  <a:spLocks noChangeArrowheads="1"/>
                </p:cNvSpPr>
                <p:nvPr/>
              </p:nvSpPr>
              <p:spPr bwMode="auto">
                <a:xfrm>
                  <a:off x="338" y="806"/>
                  <a:ext cx="485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3576" name="Group 66"/>
              <p:cNvGrpSpPr>
                <a:grpSpLocks/>
              </p:cNvGrpSpPr>
              <p:nvPr/>
            </p:nvGrpSpPr>
            <p:grpSpPr bwMode="auto">
              <a:xfrm>
                <a:off x="823" y="806"/>
                <a:ext cx="399" cy="403"/>
                <a:chOff x="823" y="806"/>
                <a:chExt cx="399" cy="403"/>
              </a:xfrm>
            </p:grpSpPr>
            <p:sp>
              <p:nvSpPr>
                <p:cNvPr id="23643" name="Rectangle 18"/>
                <p:cNvSpPr>
                  <a:spLocks noChangeArrowheads="1"/>
                </p:cNvSpPr>
                <p:nvPr/>
              </p:nvSpPr>
              <p:spPr bwMode="auto">
                <a:xfrm>
                  <a:off x="866" y="806"/>
                  <a:ext cx="313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just" eaLnBrk="1" hangingPunct="1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r>
                    <a:rPr lang="en-US" sz="1600">
                      <a:latin typeface="Times New Roman" pitchFamily="18" charset="0"/>
                      <a:cs typeface="Times New Roman" pitchFamily="18" charset="0"/>
                    </a:rPr>
                    <a:t>  b</a:t>
                  </a:r>
                </a:p>
                <a:p>
                  <a:pPr algn="just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23644" name="Rectangle 65"/>
                <p:cNvSpPr>
                  <a:spLocks noChangeArrowheads="1"/>
                </p:cNvSpPr>
                <p:nvPr/>
              </p:nvSpPr>
              <p:spPr bwMode="auto">
                <a:xfrm>
                  <a:off x="823" y="806"/>
                  <a:ext cx="399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3577" name="Group 68"/>
              <p:cNvGrpSpPr>
                <a:grpSpLocks/>
              </p:cNvGrpSpPr>
              <p:nvPr/>
            </p:nvGrpSpPr>
            <p:grpSpPr bwMode="auto">
              <a:xfrm>
                <a:off x="1222" y="806"/>
                <a:ext cx="399" cy="403"/>
                <a:chOff x="1222" y="806"/>
                <a:chExt cx="399" cy="403"/>
              </a:xfrm>
            </p:grpSpPr>
            <p:sp>
              <p:nvSpPr>
                <p:cNvPr id="23641" name="Rectangle 19"/>
                <p:cNvSpPr>
                  <a:spLocks noChangeArrowheads="1"/>
                </p:cNvSpPr>
                <p:nvPr/>
              </p:nvSpPr>
              <p:spPr bwMode="auto">
                <a:xfrm>
                  <a:off x="1265" y="806"/>
                  <a:ext cx="313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just" eaLnBrk="1" hangingPunct="1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r>
                    <a:rPr lang="en-US" sz="1600">
                      <a:latin typeface="Times New Roman" pitchFamily="18" charset="0"/>
                      <a:cs typeface="Times New Roman" pitchFamily="18" charset="0"/>
                    </a:rPr>
                    <a:t>  t1</a:t>
                  </a:r>
                </a:p>
                <a:p>
                  <a:pPr algn="just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23642" name="Rectangle 67"/>
                <p:cNvSpPr>
                  <a:spLocks noChangeArrowheads="1"/>
                </p:cNvSpPr>
                <p:nvPr/>
              </p:nvSpPr>
              <p:spPr bwMode="auto">
                <a:xfrm>
                  <a:off x="1222" y="806"/>
                  <a:ext cx="399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3578" name="Group 70"/>
              <p:cNvGrpSpPr>
                <a:grpSpLocks/>
              </p:cNvGrpSpPr>
              <p:nvPr/>
            </p:nvGrpSpPr>
            <p:grpSpPr bwMode="auto">
              <a:xfrm>
                <a:off x="1621" y="806"/>
                <a:ext cx="448" cy="403"/>
                <a:chOff x="1621" y="806"/>
                <a:chExt cx="448" cy="403"/>
              </a:xfrm>
            </p:grpSpPr>
            <p:sp>
              <p:nvSpPr>
                <p:cNvPr id="23639" name="Rectangle 20"/>
                <p:cNvSpPr>
                  <a:spLocks noChangeArrowheads="1"/>
                </p:cNvSpPr>
                <p:nvPr/>
              </p:nvSpPr>
              <p:spPr bwMode="auto">
                <a:xfrm>
                  <a:off x="1664" y="806"/>
                  <a:ext cx="362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just" eaLnBrk="1" hangingPunct="1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r>
                    <a:rPr lang="en-US" sz="1600">
                      <a:latin typeface="Times New Roman" pitchFamily="18" charset="0"/>
                      <a:cs typeface="Times New Roman" pitchFamily="18" charset="0"/>
                    </a:rPr>
                    <a:t>   t2</a:t>
                  </a:r>
                </a:p>
                <a:p>
                  <a:pPr algn="just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23640" name="Rectangle 69"/>
                <p:cNvSpPr>
                  <a:spLocks noChangeArrowheads="1"/>
                </p:cNvSpPr>
                <p:nvPr/>
              </p:nvSpPr>
              <p:spPr bwMode="auto">
                <a:xfrm>
                  <a:off x="1621" y="806"/>
                  <a:ext cx="448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3579" name="Group 72"/>
              <p:cNvGrpSpPr>
                <a:grpSpLocks/>
              </p:cNvGrpSpPr>
              <p:nvPr/>
            </p:nvGrpSpPr>
            <p:grpSpPr bwMode="auto">
              <a:xfrm>
                <a:off x="0" y="1209"/>
                <a:ext cx="338" cy="403"/>
                <a:chOff x="0" y="1209"/>
                <a:chExt cx="338" cy="403"/>
              </a:xfrm>
            </p:grpSpPr>
            <p:sp>
              <p:nvSpPr>
                <p:cNvPr id="23637" name="Rectangle 21"/>
                <p:cNvSpPr>
                  <a:spLocks noChangeArrowheads="1"/>
                </p:cNvSpPr>
                <p:nvPr/>
              </p:nvSpPr>
              <p:spPr bwMode="auto">
                <a:xfrm>
                  <a:off x="43" y="1209"/>
                  <a:ext cx="252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just" eaLnBrk="1" hangingPunct="1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r>
                    <a:rPr lang="en-US" sz="1600">
                      <a:latin typeface="Times New Roman" pitchFamily="18" charset="0"/>
                      <a:cs typeface="Times New Roman" pitchFamily="18" charset="0"/>
                    </a:rPr>
                    <a:t> (2)</a:t>
                  </a:r>
                </a:p>
                <a:p>
                  <a:pPr algn="just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23638" name="Rectangle 71"/>
                <p:cNvSpPr>
                  <a:spLocks noChangeArrowheads="1"/>
                </p:cNvSpPr>
                <p:nvPr/>
              </p:nvSpPr>
              <p:spPr bwMode="auto">
                <a:xfrm>
                  <a:off x="0" y="1209"/>
                  <a:ext cx="338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3580" name="Group 74"/>
              <p:cNvGrpSpPr>
                <a:grpSpLocks/>
              </p:cNvGrpSpPr>
              <p:nvPr/>
            </p:nvGrpSpPr>
            <p:grpSpPr bwMode="auto">
              <a:xfrm>
                <a:off x="338" y="1209"/>
                <a:ext cx="485" cy="403"/>
                <a:chOff x="338" y="1209"/>
                <a:chExt cx="485" cy="403"/>
              </a:xfrm>
            </p:grpSpPr>
            <p:sp>
              <p:nvSpPr>
                <p:cNvPr id="23635" name="Rectangle 22"/>
                <p:cNvSpPr>
                  <a:spLocks noChangeArrowheads="1"/>
                </p:cNvSpPr>
                <p:nvPr/>
              </p:nvSpPr>
              <p:spPr bwMode="auto">
                <a:xfrm>
                  <a:off x="381" y="1209"/>
                  <a:ext cx="399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just" eaLnBrk="1" hangingPunct="1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r>
                    <a:rPr lang="en-US" sz="1600">
                      <a:latin typeface="Times New Roman" pitchFamily="18" charset="0"/>
                      <a:cs typeface="Times New Roman" pitchFamily="18" charset="0"/>
                    </a:rPr>
                    <a:t>uminus</a:t>
                  </a:r>
                </a:p>
                <a:p>
                  <a:pPr algn="just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23636" name="Rectangle 73"/>
                <p:cNvSpPr>
                  <a:spLocks noChangeArrowheads="1"/>
                </p:cNvSpPr>
                <p:nvPr/>
              </p:nvSpPr>
              <p:spPr bwMode="auto">
                <a:xfrm>
                  <a:off x="338" y="1209"/>
                  <a:ext cx="485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3581" name="Group 76"/>
              <p:cNvGrpSpPr>
                <a:grpSpLocks/>
              </p:cNvGrpSpPr>
              <p:nvPr/>
            </p:nvGrpSpPr>
            <p:grpSpPr bwMode="auto">
              <a:xfrm>
                <a:off x="823" y="1209"/>
                <a:ext cx="399" cy="403"/>
                <a:chOff x="823" y="1209"/>
                <a:chExt cx="399" cy="403"/>
              </a:xfrm>
            </p:grpSpPr>
            <p:sp>
              <p:nvSpPr>
                <p:cNvPr id="23633" name="Rectangle 23"/>
                <p:cNvSpPr>
                  <a:spLocks noChangeArrowheads="1"/>
                </p:cNvSpPr>
                <p:nvPr/>
              </p:nvSpPr>
              <p:spPr bwMode="auto">
                <a:xfrm>
                  <a:off x="866" y="1209"/>
                  <a:ext cx="313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just" eaLnBrk="1" hangingPunct="1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r>
                    <a:rPr lang="en-US" sz="1600">
                      <a:latin typeface="Times New Roman" pitchFamily="18" charset="0"/>
                      <a:cs typeface="Times New Roman" pitchFamily="18" charset="0"/>
                    </a:rPr>
                    <a:t>  c</a:t>
                  </a:r>
                </a:p>
                <a:p>
                  <a:pPr algn="just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23634" name="Rectangle 75"/>
                <p:cNvSpPr>
                  <a:spLocks noChangeArrowheads="1"/>
                </p:cNvSpPr>
                <p:nvPr/>
              </p:nvSpPr>
              <p:spPr bwMode="auto">
                <a:xfrm>
                  <a:off x="823" y="1209"/>
                  <a:ext cx="399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3582" name="Group 78"/>
              <p:cNvGrpSpPr>
                <a:grpSpLocks/>
              </p:cNvGrpSpPr>
              <p:nvPr/>
            </p:nvGrpSpPr>
            <p:grpSpPr bwMode="auto">
              <a:xfrm>
                <a:off x="1222" y="1209"/>
                <a:ext cx="399" cy="403"/>
                <a:chOff x="1222" y="1209"/>
                <a:chExt cx="399" cy="403"/>
              </a:xfrm>
            </p:grpSpPr>
            <p:sp>
              <p:nvSpPr>
                <p:cNvPr id="23631" name="Rectangle 24"/>
                <p:cNvSpPr>
                  <a:spLocks noChangeArrowheads="1"/>
                </p:cNvSpPr>
                <p:nvPr/>
              </p:nvSpPr>
              <p:spPr bwMode="auto">
                <a:xfrm>
                  <a:off x="1265" y="1209"/>
                  <a:ext cx="313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just" eaLnBrk="1" hangingPunct="1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r>
                    <a:rPr lang="en-US" sz="1600">
                      <a:latin typeface="Courier" charset="0"/>
                      <a:cs typeface="Times New Roman" pitchFamily="18" charset="0"/>
                    </a:rPr>
                    <a:t> </a:t>
                  </a:r>
                  <a:endParaRPr lang="en-US" sz="1600">
                    <a:latin typeface="Times New Roman" pitchFamily="18" charset="0"/>
                    <a:cs typeface="Times New Roman" pitchFamily="18" charset="0"/>
                  </a:endParaRPr>
                </a:p>
                <a:p>
                  <a:pPr algn="just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23632" name="Rectangle 77"/>
                <p:cNvSpPr>
                  <a:spLocks noChangeArrowheads="1"/>
                </p:cNvSpPr>
                <p:nvPr/>
              </p:nvSpPr>
              <p:spPr bwMode="auto">
                <a:xfrm>
                  <a:off x="1222" y="1209"/>
                  <a:ext cx="399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3583" name="Group 80"/>
              <p:cNvGrpSpPr>
                <a:grpSpLocks/>
              </p:cNvGrpSpPr>
              <p:nvPr/>
            </p:nvGrpSpPr>
            <p:grpSpPr bwMode="auto">
              <a:xfrm>
                <a:off x="1621" y="1209"/>
                <a:ext cx="448" cy="403"/>
                <a:chOff x="1621" y="1209"/>
                <a:chExt cx="448" cy="403"/>
              </a:xfrm>
            </p:grpSpPr>
            <p:sp>
              <p:nvSpPr>
                <p:cNvPr id="23629" name="Rectangle 25"/>
                <p:cNvSpPr>
                  <a:spLocks noChangeArrowheads="1"/>
                </p:cNvSpPr>
                <p:nvPr/>
              </p:nvSpPr>
              <p:spPr bwMode="auto">
                <a:xfrm>
                  <a:off x="1664" y="1209"/>
                  <a:ext cx="362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just" eaLnBrk="1" hangingPunct="1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r>
                    <a:rPr lang="en-US" sz="1600">
                      <a:latin typeface="Times New Roman" pitchFamily="18" charset="0"/>
                      <a:cs typeface="Times New Roman" pitchFamily="18" charset="0"/>
                    </a:rPr>
                    <a:t>   t3</a:t>
                  </a:r>
                </a:p>
                <a:p>
                  <a:pPr algn="just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23630" name="Rectangle 79"/>
                <p:cNvSpPr>
                  <a:spLocks noChangeArrowheads="1"/>
                </p:cNvSpPr>
                <p:nvPr/>
              </p:nvSpPr>
              <p:spPr bwMode="auto">
                <a:xfrm>
                  <a:off x="1621" y="1209"/>
                  <a:ext cx="448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3584" name="Group 82"/>
              <p:cNvGrpSpPr>
                <a:grpSpLocks/>
              </p:cNvGrpSpPr>
              <p:nvPr/>
            </p:nvGrpSpPr>
            <p:grpSpPr bwMode="auto">
              <a:xfrm>
                <a:off x="0" y="1612"/>
                <a:ext cx="338" cy="403"/>
                <a:chOff x="0" y="1612"/>
                <a:chExt cx="338" cy="403"/>
              </a:xfrm>
            </p:grpSpPr>
            <p:sp>
              <p:nvSpPr>
                <p:cNvPr id="23627" name="Rectangle 26"/>
                <p:cNvSpPr>
                  <a:spLocks noChangeArrowheads="1"/>
                </p:cNvSpPr>
                <p:nvPr/>
              </p:nvSpPr>
              <p:spPr bwMode="auto">
                <a:xfrm>
                  <a:off x="43" y="1612"/>
                  <a:ext cx="252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just" eaLnBrk="1" hangingPunct="1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r>
                    <a:rPr lang="en-US" sz="1600">
                      <a:latin typeface="Times New Roman" pitchFamily="18" charset="0"/>
                      <a:cs typeface="Times New Roman" pitchFamily="18" charset="0"/>
                    </a:rPr>
                    <a:t> (3)</a:t>
                  </a:r>
                </a:p>
                <a:p>
                  <a:pPr algn="just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23628" name="Rectangle 81"/>
                <p:cNvSpPr>
                  <a:spLocks noChangeArrowheads="1"/>
                </p:cNvSpPr>
                <p:nvPr/>
              </p:nvSpPr>
              <p:spPr bwMode="auto">
                <a:xfrm>
                  <a:off x="0" y="1612"/>
                  <a:ext cx="338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3585" name="Group 84"/>
              <p:cNvGrpSpPr>
                <a:grpSpLocks/>
              </p:cNvGrpSpPr>
              <p:nvPr/>
            </p:nvGrpSpPr>
            <p:grpSpPr bwMode="auto">
              <a:xfrm>
                <a:off x="338" y="1612"/>
                <a:ext cx="485" cy="403"/>
                <a:chOff x="338" y="1612"/>
                <a:chExt cx="485" cy="403"/>
              </a:xfrm>
            </p:grpSpPr>
            <p:sp>
              <p:nvSpPr>
                <p:cNvPr id="23625" name="Rectangle 27"/>
                <p:cNvSpPr>
                  <a:spLocks noChangeArrowheads="1"/>
                </p:cNvSpPr>
                <p:nvPr/>
              </p:nvSpPr>
              <p:spPr bwMode="auto">
                <a:xfrm>
                  <a:off x="381" y="1612"/>
                  <a:ext cx="399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just" eaLnBrk="1" hangingPunct="1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r>
                    <a:rPr lang="en-US" sz="1600">
                      <a:latin typeface="Times New Roman" pitchFamily="18" charset="0"/>
                      <a:cs typeface="Times New Roman" pitchFamily="18" charset="0"/>
                    </a:rPr>
                    <a:t>   *</a:t>
                  </a:r>
                </a:p>
                <a:p>
                  <a:pPr algn="just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23626" name="Rectangle 83"/>
                <p:cNvSpPr>
                  <a:spLocks noChangeArrowheads="1"/>
                </p:cNvSpPr>
                <p:nvPr/>
              </p:nvSpPr>
              <p:spPr bwMode="auto">
                <a:xfrm>
                  <a:off x="338" y="1612"/>
                  <a:ext cx="485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3586" name="Group 86"/>
              <p:cNvGrpSpPr>
                <a:grpSpLocks/>
              </p:cNvGrpSpPr>
              <p:nvPr/>
            </p:nvGrpSpPr>
            <p:grpSpPr bwMode="auto">
              <a:xfrm>
                <a:off x="823" y="1612"/>
                <a:ext cx="399" cy="403"/>
                <a:chOff x="823" y="1612"/>
                <a:chExt cx="399" cy="403"/>
              </a:xfrm>
            </p:grpSpPr>
            <p:sp>
              <p:nvSpPr>
                <p:cNvPr id="23623" name="Rectangle 28"/>
                <p:cNvSpPr>
                  <a:spLocks noChangeArrowheads="1"/>
                </p:cNvSpPr>
                <p:nvPr/>
              </p:nvSpPr>
              <p:spPr bwMode="auto">
                <a:xfrm>
                  <a:off x="866" y="1612"/>
                  <a:ext cx="313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just" eaLnBrk="1" hangingPunct="1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r>
                    <a:rPr lang="en-US" sz="1600" dirty="0">
                      <a:latin typeface="Times New Roman" pitchFamily="18" charset="0"/>
                      <a:cs typeface="Times New Roman" pitchFamily="18" charset="0"/>
                    </a:rPr>
                    <a:t>  a</a:t>
                  </a:r>
                </a:p>
                <a:p>
                  <a:pPr algn="just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endParaRPr lang="en-US" sz="1600" dirty="0">
                    <a:latin typeface="Times New Roman" pitchFamily="18" charset="0"/>
                  </a:endParaRPr>
                </a:p>
              </p:txBody>
            </p:sp>
            <p:sp>
              <p:nvSpPr>
                <p:cNvPr id="23624" name="Rectangle 85"/>
                <p:cNvSpPr>
                  <a:spLocks noChangeArrowheads="1"/>
                </p:cNvSpPr>
                <p:nvPr/>
              </p:nvSpPr>
              <p:spPr bwMode="auto">
                <a:xfrm>
                  <a:off x="823" y="1612"/>
                  <a:ext cx="399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3587" name="Group 88"/>
              <p:cNvGrpSpPr>
                <a:grpSpLocks/>
              </p:cNvGrpSpPr>
              <p:nvPr/>
            </p:nvGrpSpPr>
            <p:grpSpPr bwMode="auto">
              <a:xfrm>
                <a:off x="1222" y="1612"/>
                <a:ext cx="399" cy="403"/>
                <a:chOff x="1222" y="1612"/>
                <a:chExt cx="399" cy="403"/>
              </a:xfrm>
            </p:grpSpPr>
            <p:sp>
              <p:nvSpPr>
                <p:cNvPr id="23621" name="Rectangle 29"/>
                <p:cNvSpPr>
                  <a:spLocks noChangeArrowheads="1"/>
                </p:cNvSpPr>
                <p:nvPr/>
              </p:nvSpPr>
              <p:spPr bwMode="auto">
                <a:xfrm>
                  <a:off x="1265" y="1612"/>
                  <a:ext cx="313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just" eaLnBrk="1" hangingPunct="1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r>
                    <a:rPr lang="en-US" sz="1600">
                      <a:latin typeface="Times New Roman" pitchFamily="18" charset="0"/>
                      <a:cs typeface="Times New Roman" pitchFamily="18" charset="0"/>
                    </a:rPr>
                    <a:t>  t3</a:t>
                  </a:r>
                </a:p>
                <a:p>
                  <a:pPr algn="just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23622" name="Rectangle 87"/>
                <p:cNvSpPr>
                  <a:spLocks noChangeArrowheads="1"/>
                </p:cNvSpPr>
                <p:nvPr/>
              </p:nvSpPr>
              <p:spPr bwMode="auto">
                <a:xfrm>
                  <a:off x="1222" y="1612"/>
                  <a:ext cx="399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3588" name="Group 90"/>
              <p:cNvGrpSpPr>
                <a:grpSpLocks/>
              </p:cNvGrpSpPr>
              <p:nvPr/>
            </p:nvGrpSpPr>
            <p:grpSpPr bwMode="auto">
              <a:xfrm>
                <a:off x="1621" y="1612"/>
                <a:ext cx="448" cy="403"/>
                <a:chOff x="1621" y="1612"/>
                <a:chExt cx="448" cy="403"/>
              </a:xfrm>
            </p:grpSpPr>
            <p:sp>
              <p:nvSpPr>
                <p:cNvPr id="23619" name="Rectangle 30"/>
                <p:cNvSpPr>
                  <a:spLocks noChangeArrowheads="1"/>
                </p:cNvSpPr>
                <p:nvPr/>
              </p:nvSpPr>
              <p:spPr bwMode="auto">
                <a:xfrm>
                  <a:off x="1664" y="1612"/>
                  <a:ext cx="362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just" eaLnBrk="1" hangingPunct="1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r>
                    <a:rPr lang="en-US" sz="1600">
                      <a:latin typeface="Times New Roman" pitchFamily="18" charset="0"/>
                      <a:cs typeface="Times New Roman" pitchFamily="18" charset="0"/>
                    </a:rPr>
                    <a:t>   t4</a:t>
                  </a:r>
                </a:p>
                <a:p>
                  <a:pPr algn="just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23620" name="Rectangle 89"/>
                <p:cNvSpPr>
                  <a:spLocks noChangeArrowheads="1"/>
                </p:cNvSpPr>
                <p:nvPr/>
              </p:nvSpPr>
              <p:spPr bwMode="auto">
                <a:xfrm>
                  <a:off x="1621" y="1612"/>
                  <a:ext cx="448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3589" name="Group 92"/>
              <p:cNvGrpSpPr>
                <a:grpSpLocks/>
              </p:cNvGrpSpPr>
              <p:nvPr/>
            </p:nvGrpSpPr>
            <p:grpSpPr bwMode="auto">
              <a:xfrm>
                <a:off x="0" y="2015"/>
                <a:ext cx="338" cy="403"/>
                <a:chOff x="0" y="2015"/>
                <a:chExt cx="338" cy="403"/>
              </a:xfrm>
            </p:grpSpPr>
            <p:sp>
              <p:nvSpPr>
                <p:cNvPr id="23617" name="Rectangle 31"/>
                <p:cNvSpPr>
                  <a:spLocks noChangeArrowheads="1"/>
                </p:cNvSpPr>
                <p:nvPr/>
              </p:nvSpPr>
              <p:spPr bwMode="auto">
                <a:xfrm>
                  <a:off x="43" y="2015"/>
                  <a:ext cx="252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just" eaLnBrk="1" hangingPunct="1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r>
                    <a:rPr lang="en-US" sz="1600">
                      <a:latin typeface="Times New Roman" pitchFamily="18" charset="0"/>
                      <a:cs typeface="Times New Roman" pitchFamily="18" charset="0"/>
                    </a:rPr>
                    <a:t> (4)</a:t>
                  </a:r>
                </a:p>
                <a:p>
                  <a:pPr algn="just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23618" name="Rectangle 91"/>
                <p:cNvSpPr>
                  <a:spLocks noChangeArrowheads="1"/>
                </p:cNvSpPr>
                <p:nvPr/>
              </p:nvSpPr>
              <p:spPr bwMode="auto">
                <a:xfrm>
                  <a:off x="0" y="2015"/>
                  <a:ext cx="338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3590" name="Group 94"/>
              <p:cNvGrpSpPr>
                <a:grpSpLocks/>
              </p:cNvGrpSpPr>
              <p:nvPr/>
            </p:nvGrpSpPr>
            <p:grpSpPr bwMode="auto">
              <a:xfrm>
                <a:off x="338" y="2015"/>
                <a:ext cx="485" cy="403"/>
                <a:chOff x="338" y="2015"/>
                <a:chExt cx="485" cy="403"/>
              </a:xfrm>
            </p:grpSpPr>
            <p:sp>
              <p:nvSpPr>
                <p:cNvPr id="23615" name="Rectangle 32"/>
                <p:cNvSpPr>
                  <a:spLocks noChangeArrowheads="1"/>
                </p:cNvSpPr>
                <p:nvPr/>
              </p:nvSpPr>
              <p:spPr bwMode="auto">
                <a:xfrm>
                  <a:off x="381" y="2015"/>
                  <a:ext cx="399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just" eaLnBrk="1" hangingPunct="1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r>
                    <a:rPr lang="en-US" sz="1600">
                      <a:latin typeface="Times New Roman" pitchFamily="18" charset="0"/>
                      <a:cs typeface="Times New Roman" pitchFamily="18" charset="0"/>
                    </a:rPr>
                    <a:t>   +</a:t>
                  </a:r>
                </a:p>
                <a:p>
                  <a:pPr algn="just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23616" name="Rectangle 93"/>
                <p:cNvSpPr>
                  <a:spLocks noChangeArrowheads="1"/>
                </p:cNvSpPr>
                <p:nvPr/>
              </p:nvSpPr>
              <p:spPr bwMode="auto">
                <a:xfrm>
                  <a:off x="338" y="2015"/>
                  <a:ext cx="485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3591" name="Group 96"/>
              <p:cNvGrpSpPr>
                <a:grpSpLocks/>
              </p:cNvGrpSpPr>
              <p:nvPr/>
            </p:nvGrpSpPr>
            <p:grpSpPr bwMode="auto">
              <a:xfrm>
                <a:off x="823" y="2015"/>
                <a:ext cx="399" cy="403"/>
                <a:chOff x="823" y="2015"/>
                <a:chExt cx="399" cy="403"/>
              </a:xfrm>
            </p:grpSpPr>
            <p:sp>
              <p:nvSpPr>
                <p:cNvPr id="23613" name="Rectangle 33"/>
                <p:cNvSpPr>
                  <a:spLocks noChangeArrowheads="1"/>
                </p:cNvSpPr>
                <p:nvPr/>
              </p:nvSpPr>
              <p:spPr bwMode="auto">
                <a:xfrm>
                  <a:off x="866" y="2015"/>
                  <a:ext cx="313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just" eaLnBrk="1" hangingPunct="1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r>
                    <a:rPr lang="en-US" sz="1600">
                      <a:latin typeface="Times New Roman" pitchFamily="18" charset="0"/>
                      <a:cs typeface="Times New Roman" pitchFamily="18" charset="0"/>
                    </a:rPr>
                    <a:t>  t2</a:t>
                  </a:r>
                </a:p>
                <a:p>
                  <a:pPr algn="just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23614" name="Rectangle 95"/>
                <p:cNvSpPr>
                  <a:spLocks noChangeArrowheads="1"/>
                </p:cNvSpPr>
                <p:nvPr/>
              </p:nvSpPr>
              <p:spPr bwMode="auto">
                <a:xfrm>
                  <a:off x="823" y="2015"/>
                  <a:ext cx="399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3592" name="Group 98"/>
              <p:cNvGrpSpPr>
                <a:grpSpLocks/>
              </p:cNvGrpSpPr>
              <p:nvPr/>
            </p:nvGrpSpPr>
            <p:grpSpPr bwMode="auto">
              <a:xfrm>
                <a:off x="1222" y="2015"/>
                <a:ext cx="399" cy="403"/>
                <a:chOff x="1222" y="2015"/>
                <a:chExt cx="399" cy="403"/>
              </a:xfrm>
            </p:grpSpPr>
            <p:sp>
              <p:nvSpPr>
                <p:cNvPr id="23611" name="Rectangle 34"/>
                <p:cNvSpPr>
                  <a:spLocks noChangeArrowheads="1"/>
                </p:cNvSpPr>
                <p:nvPr/>
              </p:nvSpPr>
              <p:spPr bwMode="auto">
                <a:xfrm>
                  <a:off x="1265" y="2015"/>
                  <a:ext cx="313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just" eaLnBrk="1" hangingPunct="1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r>
                    <a:rPr lang="en-US" sz="1600">
                      <a:latin typeface="Times New Roman" pitchFamily="18" charset="0"/>
                      <a:cs typeface="Times New Roman" pitchFamily="18" charset="0"/>
                    </a:rPr>
                    <a:t>  t4</a:t>
                  </a:r>
                </a:p>
                <a:p>
                  <a:pPr algn="just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23612" name="Rectangle 97"/>
                <p:cNvSpPr>
                  <a:spLocks noChangeArrowheads="1"/>
                </p:cNvSpPr>
                <p:nvPr/>
              </p:nvSpPr>
              <p:spPr bwMode="auto">
                <a:xfrm>
                  <a:off x="1222" y="2015"/>
                  <a:ext cx="399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3593" name="Group 100"/>
              <p:cNvGrpSpPr>
                <a:grpSpLocks/>
              </p:cNvGrpSpPr>
              <p:nvPr/>
            </p:nvGrpSpPr>
            <p:grpSpPr bwMode="auto">
              <a:xfrm>
                <a:off x="1621" y="2015"/>
                <a:ext cx="448" cy="403"/>
                <a:chOff x="1621" y="2015"/>
                <a:chExt cx="448" cy="403"/>
              </a:xfrm>
            </p:grpSpPr>
            <p:sp>
              <p:nvSpPr>
                <p:cNvPr id="23609" name="Rectangle 35"/>
                <p:cNvSpPr>
                  <a:spLocks noChangeArrowheads="1"/>
                </p:cNvSpPr>
                <p:nvPr/>
              </p:nvSpPr>
              <p:spPr bwMode="auto">
                <a:xfrm>
                  <a:off x="1664" y="2015"/>
                  <a:ext cx="362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just" eaLnBrk="1" hangingPunct="1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r>
                    <a:rPr lang="en-US" sz="1600">
                      <a:latin typeface="Times New Roman" pitchFamily="18" charset="0"/>
                      <a:cs typeface="Times New Roman" pitchFamily="18" charset="0"/>
                    </a:rPr>
                    <a:t>   t5</a:t>
                  </a:r>
                </a:p>
                <a:p>
                  <a:pPr algn="just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23610" name="Rectangle 99"/>
                <p:cNvSpPr>
                  <a:spLocks noChangeArrowheads="1"/>
                </p:cNvSpPr>
                <p:nvPr/>
              </p:nvSpPr>
              <p:spPr bwMode="auto">
                <a:xfrm>
                  <a:off x="1621" y="2015"/>
                  <a:ext cx="448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3594" name="Group 102"/>
              <p:cNvGrpSpPr>
                <a:grpSpLocks/>
              </p:cNvGrpSpPr>
              <p:nvPr/>
            </p:nvGrpSpPr>
            <p:grpSpPr bwMode="auto">
              <a:xfrm>
                <a:off x="0" y="2418"/>
                <a:ext cx="338" cy="403"/>
                <a:chOff x="0" y="2418"/>
                <a:chExt cx="338" cy="403"/>
              </a:xfrm>
            </p:grpSpPr>
            <p:sp>
              <p:nvSpPr>
                <p:cNvPr id="23607" name="Rectangle 36"/>
                <p:cNvSpPr>
                  <a:spLocks noChangeArrowheads="1"/>
                </p:cNvSpPr>
                <p:nvPr/>
              </p:nvSpPr>
              <p:spPr bwMode="auto">
                <a:xfrm>
                  <a:off x="43" y="2418"/>
                  <a:ext cx="252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just" eaLnBrk="1" hangingPunct="1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r>
                    <a:rPr lang="en-US" sz="1600">
                      <a:latin typeface="Times New Roman" pitchFamily="18" charset="0"/>
                      <a:cs typeface="Times New Roman" pitchFamily="18" charset="0"/>
                    </a:rPr>
                    <a:t> (5)</a:t>
                  </a:r>
                </a:p>
                <a:p>
                  <a:pPr algn="just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23608" name="Rectangle 101"/>
                <p:cNvSpPr>
                  <a:spLocks noChangeArrowheads="1"/>
                </p:cNvSpPr>
                <p:nvPr/>
              </p:nvSpPr>
              <p:spPr bwMode="auto">
                <a:xfrm>
                  <a:off x="0" y="2418"/>
                  <a:ext cx="338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3595" name="Group 104"/>
              <p:cNvGrpSpPr>
                <a:grpSpLocks/>
              </p:cNvGrpSpPr>
              <p:nvPr/>
            </p:nvGrpSpPr>
            <p:grpSpPr bwMode="auto">
              <a:xfrm>
                <a:off x="338" y="2418"/>
                <a:ext cx="485" cy="403"/>
                <a:chOff x="338" y="2418"/>
                <a:chExt cx="485" cy="403"/>
              </a:xfrm>
            </p:grpSpPr>
            <p:sp>
              <p:nvSpPr>
                <p:cNvPr id="23605" name="Rectangle 37"/>
                <p:cNvSpPr>
                  <a:spLocks noChangeArrowheads="1"/>
                </p:cNvSpPr>
                <p:nvPr/>
              </p:nvSpPr>
              <p:spPr bwMode="auto">
                <a:xfrm>
                  <a:off x="381" y="2418"/>
                  <a:ext cx="399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just" eaLnBrk="1" hangingPunct="1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r>
                    <a:rPr lang="en-US" sz="1600">
                      <a:latin typeface="Times New Roman" pitchFamily="18" charset="0"/>
                      <a:cs typeface="Times New Roman" pitchFamily="18" charset="0"/>
                    </a:rPr>
                    <a:t>   </a:t>
                  </a:r>
                  <a:r>
                    <a:rPr lang="en-US" sz="1600" b="1">
                      <a:latin typeface="Times New Roman" pitchFamily="18" charset="0"/>
                      <a:cs typeface="Times New Roman" pitchFamily="18" charset="0"/>
                    </a:rPr>
                    <a:t>:</a:t>
                  </a:r>
                  <a:r>
                    <a:rPr lang="en-US" sz="1600">
                      <a:latin typeface="Times New Roman" pitchFamily="18" charset="0"/>
                      <a:cs typeface="Times New Roman" pitchFamily="18" charset="0"/>
                    </a:rPr>
                    <a:t>=</a:t>
                  </a:r>
                </a:p>
                <a:p>
                  <a:pPr algn="just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23606" name="Rectangle 103"/>
                <p:cNvSpPr>
                  <a:spLocks noChangeArrowheads="1"/>
                </p:cNvSpPr>
                <p:nvPr/>
              </p:nvSpPr>
              <p:spPr bwMode="auto">
                <a:xfrm>
                  <a:off x="338" y="2418"/>
                  <a:ext cx="485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3596" name="Group 106"/>
              <p:cNvGrpSpPr>
                <a:grpSpLocks/>
              </p:cNvGrpSpPr>
              <p:nvPr/>
            </p:nvGrpSpPr>
            <p:grpSpPr bwMode="auto">
              <a:xfrm>
                <a:off x="823" y="2418"/>
                <a:ext cx="399" cy="403"/>
                <a:chOff x="823" y="2418"/>
                <a:chExt cx="399" cy="403"/>
              </a:xfrm>
            </p:grpSpPr>
            <p:sp>
              <p:nvSpPr>
                <p:cNvPr id="23603" name="Rectangle 38"/>
                <p:cNvSpPr>
                  <a:spLocks noChangeArrowheads="1"/>
                </p:cNvSpPr>
                <p:nvPr/>
              </p:nvSpPr>
              <p:spPr bwMode="auto">
                <a:xfrm>
                  <a:off x="866" y="2418"/>
                  <a:ext cx="313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just" eaLnBrk="1" hangingPunct="1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r>
                    <a:rPr lang="en-US" sz="1600" dirty="0">
                      <a:latin typeface="Times New Roman" pitchFamily="18" charset="0"/>
                      <a:cs typeface="Times New Roman" pitchFamily="18" charset="0"/>
                    </a:rPr>
                    <a:t>  t5</a:t>
                  </a:r>
                </a:p>
                <a:p>
                  <a:pPr algn="just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endParaRPr lang="en-US" sz="1600" dirty="0">
                    <a:latin typeface="Times New Roman" pitchFamily="18" charset="0"/>
                  </a:endParaRPr>
                </a:p>
              </p:txBody>
            </p:sp>
            <p:sp>
              <p:nvSpPr>
                <p:cNvPr id="23604" name="Rectangle 105"/>
                <p:cNvSpPr>
                  <a:spLocks noChangeArrowheads="1"/>
                </p:cNvSpPr>
                <p:nvPr/>
              </p:nvSpPr>
              <p:spPr bwMode="auto">
                <a:xfrm>
                  <a:off x="823" y="2418"/>
                  <a:ext cx="399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3597" name="Group 108"/>
              <p:cNvGrpSpPr>
                <a:grpSpLocks/>
              </p:cNvGrpSpPr>
              <p:nvPr/>
            </p:nvGrpSpPr>
            <p:grpSpPr bwMode="auto">
              <a:xfrm>
                <a:off x="1222" y="2418"/>
                <a:ext cx="399" cy="403"/>
                <a:chOff x="1222" y="2418"/>
                <a:chExt cx="399" cy="403"/>
              </a:xfrm>
            </p:grpSpPr>
            <p:sp>
              <p:nvSpPr>
                <p:cNvPr id="23601" name="Rectangle 39"/>
                <p:cNvSpPr>
                  <a:spLocks noChangeArrowheads="1"/>
                </p:cNvSpPr>
                <p:nvPr/>
              </p:nvSpPr>
              <p:spPr bwMode="auto">
                <a:xfrm>
                  <a:off x="1265" y="2418"/>
                  <a:ext cx="313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just" eaLnBrk="1" hangingPunct="1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r>
                    <a:rPr lang="en-US" sz="1600">
                      <a:latin typeface="Courier" charset="0"/>
                      <a:cs typeface="Times New Roman" pitchFamily="18" charset="0"/>
                    </a:rPr>
                    <a:t> </a:t>
                  </a:r>
                  <a:endParaRPr lang="en-US" sz="1600">
                    <a:latin typeface="Times New Roman" pitchFamily="18" charset="0"/>
                    <a:cs typeface="Times New Roman" pitchFamily="18" charset="0"/>
                  </a:endParaRPr>
                </a:p>
                <a:p>
                  <a:pPr algn="just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23602" name="Rectangle 107"/>
                <p:cNvSpPr>
                  <a:spLocks noChangeArrowheads="1"/>
                </p:cNvSpPr>
                <p:nvPr/>
              </p:nvSpPr>
              <p:spPr bwMode="auto">
                <a:xfrm>
                  <a:off x="1222" y="2418"/>
                  <a:ext cx="399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3598" name="Group 110"/>
              <p:cNvGrpSpPr>
                <a:grpSpLocks/>
              </p:cNvGrpSpPr>
              <p:nvPr/>
            </p:nvGrpSpPr>
            <p:grpSpPr bwMode="auto">
              <a:xfrm>
                <a:off x="1621" y="2418"/>
                <a:ext cx="448" cy="403"/>
                <a:chOff x="1621" y="2418"/>
                <a:chExt cx="448" cy="403"/>
              </a:xfrm>
            </p:grpSpPr>
            <p:sp>
              <p:nvSpPr>
                <p:cNvPr id="23599" name="Rectangle 40"/>
                <p:cNvSpPr>
                  <a:spLocks noChangeArrowheads="1"/>
                </p:cNvSpPr>
                <p:nvPr/>
              </p:nvSpPr>
              <p:spPr bwMode="auto">
                <a:xfrm>
                  <a:off x="1664" y="2418"/>
                  <a:ext cx="362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just" eaLnBrk="1" hangingPunct="1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r>
                    <a:rPr lang="en-US" sz="1600">
                      <a:latin typeface="Times New Roman" pitchFamily="18" charset="0"/>
                      <a:cs typeface="Times New Roman" pitchFamily="18" charset="0"/>
                    </a:rPr>
                    <a:t>    a</a:t>
                  </a:r>
                </a:p>
                <a:p>
                  <a:pPr algn="just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23600" name="Rectangle 109"/>
                <p:cNvSpPr>
                  <a:spLocks noChangeArrowheads="1"/>
                </p:cNvSpPr>
                <p:nvPr/>
              </p:nvSpPr>
              <p:spPr bwMode="auto">
                <a:xfrm>
                  <a:off x="1621" y="2418"/>
                  <a:ext cx="448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sp>
          <p:nvSpPr>
            <p:cNvPr id="23563" name="Rectangle 112"/>
            <p:cNvSpPr>
              <a:spLocks noChangeArrowheads="1"/>
            </p:cNvSpPr>
            <p:nvPr/>
          </p:nvSpPr>
          <p:spPr bwMode="auto">
            <a:xfrm>
              <a:off x="-3" y="-3"/>
              <a:ext cx="2075" cy="2827"/>
            </a:xfrm>
            <a:prstGeom prst="rect">
              <a:avLst/>
            </a:prstGeom>
            <a:noFill/>
            <a:ln w="9525">
              <a:solidFill>
                <a:srgbClr val="A0A0A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3560" name="Line 114"/>
          <p:cNvSpPr>
            <a:spLocks noChangeShapeType="1"/>
          </p:cNvSpPr>
          <p:nvPr/>
        </p:nvSpPr>
        <p:spPr bwMode="auto">
          <a:xfrm>
            <a:off x="2667000" y="4419600"/>
            <a:ext cx="838200" cy="0"/>
          </a:xfrm>
          <a:prstGeom prst="line">
            <a:avLst/>
          </a:prstGeom>
          <a:noFill/>
          <a:ln w="76200" cmpd="tri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>
                <a:latin typeface="Times New Roman" pitchFamily="18" charset="0"/>
              </a:rPr>
              <a:t>Implementations of three-Address Statements</a:t>
            </a:r>
            <a:endParaRPr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0170371-6846-44E8-953B-519AC930B3D6}" type="datetime3">
              <a:rPr lang="en-US" smtClean="0"/>
              <a:t>6 June 2025</a:t>
            </a:fld>
            <a:endParaRPr lang="en-US"/>
          </a:p>
        </p:txBody>
      </p:sp>
      <p:sp>
        <p:nvSpPr>
          <p:cNvPr id="24579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6047A5A-BD9C-44D7-97E6-4CF5C3EA3AD7}" type="slidenum">
              <a:rPr lang="en-US"/>
              <a:pPr/>
              <a:t>19</a:t>
            </a:fld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pPr algn="just">
              <a:spcBef>
                <a:spcPct val="50000"/>
              </a:spcBef>
              <a:buNone/>
            </a:pP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Triples </a:t>
            </a:r>
          </a:p>
          <a:p>
            <a:pPr lvl="1" algn="just">
              <a:spcBef>
                <a:spcPct val="50000"/>
              </a:spcBef>
              <a:buFont typeface="Wingdings" pitchFamily="2" charset="2"/>
              <a:buChar char="Ø"/>
            </a:pP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To </a:t>
            </a:r>
            <a:r>
              <a:rPr lang="en-US" sz="2600" b="1" dirty="0">
                <a:latin typeface="Times New Roman" pitchFamily="18" charset="0"/>
                <a:cs typeface="Times New Roman" pitchFamily="18" charset="0"/>
              </a:rPr>
              <a:t>avoid entering temporary names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into the symbol table. refer to a temporary value by the </a:t>
            </a:r>
            <a:r>
              <a:rPr lang="en-US" sz="2600" b="1" dirty="0">
                <a:latin typeface="Times New Roman" pitchFamily="18" charset="0"/>
                <a:cs typeface="Times New Roman" pitchFamily="18" charset="0"/>
              </a:rPr>
              <a:t>position of the statement </a:t>
            </a:r>
          </a:p>
          <a:p>
            <a:pPr lvl="1" algn="just">
              <a:spcBef>
                <a:spcPct val="50000"/>
              </a:spcBef>
              <a:buFont typeface="Wingdings" pitchFamily="2" charset="2"/>
              <a:buChar char="Ø"/>
            </a:pP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three-address statements can be represented by records with only three fields: </a:t>
            </a:r>
            <a:r>
              <a:rPr lang="en-US" sz="2600" b="1" dirty="0">
                <a:latin typeface="Times New Roman" pitchFamily="18" charset="0"/>
                <a:cs typeface="Times New Roman" pitchFamily="18" charset="0"/>
              </a:rPr>
              <a:t>op, arg1 and arg2. </a:t>
            </a:r>
          </a:p>
          <a:p>
            <a:pPr lvl="1" algn="just">
              <a:spcBef>
                <a:spcPct val="50000"/>
              </a:spcBef>
              <a:buFont typeface="Wingdings" pitchFamily="2" charset="2"/>
              <a:buChar char="Ø"/>
            </a:pP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The fields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argl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and arg2, for the arguments of op, are </a:t>
            </a:r>
            <a:r>
              <a:rPr lang="en-US" sz="2600" b="1" dirty="0">
                <a:latin typeface="Times New Roman" pitchFamily="18" charset="0"/>
                <a:cs typeface="Times New Roman" pitchFamily="18" charset="0"/>
              </a:rPr>
              <a:t>either pointers to the symbol table or pointers into the triple structure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1" algn="just">
              <a:spcBef>
                <a:spcPct val="50000"/>
              </a:spcBef>
              <a:buFont typeface="Wingdings" pitchFamily="2" charset="2"/>
              <a:buChar char="Ø"/>
            </a:pP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Since </a:t>
            </a:r>
            <a:r>
              <a:rPr lang="en-US" sz="2600" b="1" dirty="0">
                <a:latin typeface="Times New Roman" pitchFamily="18" charset="0"/>
                <a:cs typeface="Times New Roman" pitchFamily="18" charset="0"/>
              </a:rPr>
              <a:t>three fields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are used, this intermediate code format is known as </a:t>
            </a:r>
            <a:r>
              <a:rPr lang="en-US" sz="2600" b="1" dirty="0">
                <a:latin typeface="Times New Roman" pitchFamily="18" charset="0"/>
                <a:cs typeface="Times New Roman" pitchFamily="18" charset="0"/>
              </a:rPr>
              <a:t>triples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/>
              <a:t>Implementations of three-Address Statements</a:t>
            </a:r>
            <a:endParaRPr lang="en-US" dirty="0"/>
          </a:p>
        </p:txBody>
      </p:sp>
      <p:sp>
        <p:nvSpPr>
          <p:cNvPr id="206" name="Date Placeholder 20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BE0846C-2F2E-4F6A-BB89-BC904C10B9F2}" type="datetime3">
              <a:rPr lang="en-US" smtClean="0"/>
              <a:t>6 June 2025</a:t>
            </a:fld>
            <a:endParaRPr lang="en-US"/>
          </a:p>
        </p:txBody>
      </p:sp>
      <p:sp>
        <p:nvSpPr>
          <p:cNvPr id="25603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0E7DCAE-2CBF-4C8A-B195-F7FD34D7A103}" type="slidenum">
              <a:rPr lang="en-US"/>
              <a:pPr/>
              <a:t>20</a:t>
            </a:fld>
            <a:endParaRPr lang="en-US"/>
          </a:p>
        </p:txBody>
      </p:sp>
      <p:grpSp>
        <p:nvGrpSpPr>
          <p:cNvPr id="25604" name="Group 89"/>
          <p:cNvGrpSpPr>
            <a:grpSpLocks/>
          </p:cNvGrpSpPr>
          <p:nvPr/>
        </p:nvGrpSpPr>
        <p:grpSpPr bwMode="auto">
          <a:xfrm>
            <a:off x="5181600" y="1676400"/>
            <a:ext cx="3200400" cy="3962400"/>
            <a:chOff x="-3" y="-3"/>
            <a:chExt cx="1627" cy="2827"/>
          </a:xfrm>
        </p:grpSpPr>
        <p:grpSp>
          <p:nvGrpSpPr>
            <p:cNvPr id="25719" name="Group 87"/>
            <p:cNvGrpSpPr>
              <a:grpSpLocks/>
            </p:cNvGrpSpPr>
            <p:nvPr/>
          </p:nvGrpSpPr>
          <p:grpSpPr bwMode="auto">
            <a:xfrm>
              <a:off x="0" y="0"/>
              <a:ext cx="1621" cy="2821"/>
              <a:chOff x="0" y="0"/>
              <a:chExt cx="1621" cy="2821"/>
            </a:xfrm>
          </p:grpSpPr>
          <p:grpSp>
            <p:nvGrpSpPr>
              <p:cNvPr id="25721" name="Group 32"/>
              <p:cNvGrpSpPr>
                <a:grpSpLocks/>
              </p:cNvGrpSpPr>
              <p:nvPr/>
            </p:nvGrpSpPr>
            <p:grpSpPr bwMode="auto">
              <a:xfrm>
                <a:off x="0" y="0"/>
                <a:ext cx="338" cy="403"/>
                <a:chOff x="0" y="0"/>
                <a:chExt cx="338" cy="403"/>
              </a:xfrm>
            </p:grpSpPr>
            <p:sp>
              <p:nvSpPr>
                <p:cNvPr id="25803" name="Rectangle 3"/>
                <p:cNvSpPr>
                  <a:spLocks noChangeArrowheads="1"/>
                </p:cNvSpPr>
                <p:nvPr/>
              </p:nvSpPr>
              <p:spPr bwMode="auto">
                <a:xfrm>
                  <a:off x="43" y="0"/>
                  <a:ext cx="252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just" eaLnBrk="1" hangingPunct="1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r>
                    <a:rPr lang="en-US" sz="1600">
                      <a:latin typeface="Courier" charset="0"/>
                      <a:cs typeface="Times New Roman" pitchFamily="18" charset="0"/>
                    </a:rPr>
                    <a:t> </a:t>
                  </a:r>
                  <a:endParaRPr lang="en-US" sz="1600">
                    <a:latin typeface="Times New Roman" pitchFamily="18" charset="0"/>
                    <a:cs typeface="Times New Roman" pitchFamily="18" charset="0"/>
                  </a:endParaRPr>
                </a:p>
                <a:p>
                  <a:pPr algn="just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25804" name="Rectangle 31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338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5722" name="Group 34"/>
              <p:cNvGrpSpPr>
                <a:grpSpLocks/>
              </p:cNvGrpSpPr>
              <p:nvPr/>
            </p:nvGrpSpPr>
            <p:grpSpPr bwMode="auto">
              <a:xfrm>
                <a:off x="338" y="0"/>
                <a:ext cx="485" cy="403"/>
                <a:chOff x="338" y="0"/>
                <a:chExt cx="485" cy="403"/>
              </a:xfrm>
            </p:grpSpPr>
            <p:sp>
              <p:nvSpPr>
                <p:cNvPr id="25801" name="Rectangle 4"/>
                <p:cNvSpPr>
                  <a:spLocks noChangeArrowheads="1"/>
                </p:cNvSpPr>
                <p:nvPr/>
              </p:nvSpPr>
              <p:spPr bwMode="auto">
                <a:xfrm>
                  <a:off x="381" y="0"/>
                  <a:ext cx="399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just" eaLnBrk="1" hangingPunct="1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r>
                    <a:rPr lang="en-US" sz="1600">
                      <a:latin typeface="Times New Roman" pitchFamily="18" charset="0"/>
                      <a:cs typeface="Times New Roman" pitchFamily="18" charset="0"/>
                    </a:rPr>
                    <a:t>op</a:t>
                  </a:r>
                </a:p>
                <a:p>
                  <a:pPr algn="just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25802" name="Rectangle 33"/>
                <p:cNvSpPr>
                  <a:spLocks noChangeArrowheads="1"/>
                </p:cNvSpPr>
                <p:nvPr/>
              </p:nvSpPr>
              <p:spPr bwMode="auto">
                <a:xfrm>
                  <a:off x="338" y="0"/>
                  <a:ext cx="485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5723" name="Group 36"/>
              <p:cNvGrpSpPr>
                <a:grpSpLocks/>
              </p:cNvGrpSpPr>
              <p:nvPr/>
            </p:nvGrpSpPr>
            <p:grpSpPr bwMode="auto">
              <a:xfrm>
                <a:off x="823" y="0"/>
                <a:ext cx="399" cy="403"/>
                <a:chOff x="823" y="0"/>
                <a:chExt cx="399" cy="403"/>
              </a:xfrm>
            </p:grpSpPr>
            <p:sp>
              <p:nvSpPr>
                <p:cNvPr id="25799" name="Rectangle 5"/>
                <p:cNvSpPr>
                  <a:spLocks noChangeArrowheads="1"/>
                </p:cNvSpPr>
                <p:nvPr/>
              </p:nvSpPr>
              <p:spPr bwMode="auto">
                <a:xfrm>
                  <a:off x="866" y="0"/>
                  <a:ext cx="313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just" eaLnBrk="1" hangingPunct="1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r>
                    <a:rPr lang="en-US" sz="1600">
                      <a:latin typeface="Times New Roman" pitchFamily="18" charset="0"/>
                      <a:cs typeface="Times New Roman" pitchFamily="18" charset="0"/>
                    </a:rPr>
                    <a:t>Arg1</a:t>
                  </a:r>
                </a:p>
                <a:p>
                  <a:pPr algn="just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25800" name="Rectangle 35"/>
                <p:cNvSpPr>
                  <a:spLocks noChangeArrowheads="1"/>
                </p:cNvSpPr>
                <p:nvPr/>
              </p:nvSpPr>
              <p:spPr bwMode="auto">
                <a:xfrm>
                  <a:off x="823" y="0"/>
                  <a:ext cx="399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5724" name="Group 38"/>
              <p:cNvGrpSpPr>
                <a:grpSpLocks/>
              </p:cNvGrpSpPr>
              <p:nvPr/>
            </p:nvGrpSpPr>
            <p:grpSpPr bwMode="auto">
              <a:xfrm>
                <a:off x="1222" y="0"/>
                <a:ext cx="399" cy="403"/>
                <a:chOff x="1222" y="0"/>
                <a:chExt cx="399" cy="403"/>
              </a:xfrm>
            </p:grpSpPr>
            <p:sp>
              <p:nvSpPr>
                <p:cNvPr id="25797" name="Rectangle 6"/>
                <p:cNvSpPr>
                  <a:spLocks noChangeArrowheads="1"/>
                </p:cNvSpPr>
                <p:nvPr/>
              </p:nvSpPr>
              <p:spPr bwMode="auto">
                <a:xfrm>
                  <a:off x="1265" y="0"/>
                  <a:ext cx="313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just" eaLnBrk="1" hangingPunct="1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r>
                    <a:rPr lang="en-US" sz="1600">
                      <a:latin typeface="Times New Roman" pitchFamily="18" charset="0"/>
                      <a:cs typeface="Times New Roman" pitchFamily="18" charset="0"/>
                    </a:rPr>
                    <a:t>Arg2</a:t>
                  </a:r>
                </a:p>
                <a:p>
                  <a:pPr algn="just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25798" name="Rectangle 37"/>
                <p:cNvSpPr>
                  <a:spLocks noChangeArrowheads="1"/>
                </p:cNvSpPr>
                <p:nvPr/>
              </p:nvSpPr>
              <p:spPr bwMode="auto">
                <a:xfrm>
                  <a:off x="1222" y="0"/>
                  <a:ext cx="399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5725" name="Group 40"/>
              <p:cNvGrpSpPr>
                <a:grpSpLocks/>
              </p:cNvGrpSpPr>
              <p:nvPr/>
            </p:nvGrpSpPr>
            <p:grpSpPr bwMode="auto">
              <a:xfrm>
                <a:off x="0" y="403"/>
                <a:ext cx="338" cy="403"/>
                <a:chOff x="0" y="403"/>
                <a:chExt cx="338" cy="403"/>
              </a:xfrm>
            </p:grpSpPr>
            <p:sp>
              <p:nvSpPr>
                <p:cNvPr id="25795" name="Rectangle 7"/>
                <p:cNvSpPr>
                  <a:spLocks noChangeArrowheads="1"/>
                </p:cNvSpPr>
                <p:nvPr/>
              </p:nvSpPr>
              <p:spPr bwMode="auto">
                <a:xfrm>
                  <a:off x="43" y="403"/>
                  <a:ext cx="252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just" eaLnBrk="1" hangingPunct="1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r>
                    <a:rPr lang="en-US" sz="1600">
                      <a:latin typeface="Times New Roman" pitchFamily="18" charset="0"/>
                      <a:cs typeface="Times New Roman" pitchFamily="18" charset="0"/>
                    </a:rPr>
                    <a:t> (0)</a:t>
                  </a:r>
                </a:p>
                <a:p>
                  <a:pPr algn="just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25796" name="Rectangle 39"/>
                <p:cNvSpPr>
                  <a:spLocks noChangeArrowheads="1"/>
                </p:cNvSpPr>
                <p:nvPr/>
              </p:nvSpPr>
              <p:spPr bwMode="auto">
                <a:xfrm>
                  <a:off x="0" y="403"/>
                  <a:ext cx="338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5726" name="Group 42"/>
              <p:cNvGrpSpPr>
                <a:grpSpLocks/>
              </p:cNvGrpSpPr>
              <p:nvPr/>
            </p:nvGrpSpPr>
            <p:grpSpPr bwMode="auto">
              <a:xfrm>
                <a:off x="338" y="403"/>
                <a:ext cx="485" cy="403"/>
                <a:chOff x="338" y="403"/>
                <a:chExt cx="485" cy="403"/>
              </a:xfrm>
            </p:grpSpPr>
            <p:sp>
              <p:nvSpPr>
                <p:cNvPr id="25793" name="Rectangle 8"/>
                <p:cNvSpPr>
                  <a:spLocks noChangeArrowheads="1"/>
                </p:cNvSpPr>
                <p:nvPr/>
              </p:nvSpPr>
              <p:spPr bwMode="auto">
                <a:xfrm>
                  <a:off x="381" y="403"/>
                  <a:ext cx="399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just" eaLnBrk="1" hangingPunct="1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r>
                    <a:rPr lang="en-US" sz="1600">
                      <a:latin typeface="Times New Roman" pitchFamily="18" charset="0"/>
                      <a:cs typeface="Times New Roman" pitchFamily="18" charset="0"/>
                    </a:rPr>
                    <a:t>uminus</a:t>
                  </a:r>
                </a:p>
                <a:p>
                  <a:pPr algn="just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25794" name="Rectangle 41"/>
                <p:cNvSpPr>
                  <a:spLocks noChangeArrowheads="1"/>
                </p:cNvSpPr>
                <p:nvPr/>
              </p:nvSpPr>
              <p:spPr bwMode="auto">
                <a:xfrm>
                  <a:off x="338" y="403"/>
                  <a:ext cx="485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5727" name="Group 44"/>
              <p:cNvGrpSpPr>
                <a:grpSpLocks/>
              </p:cNvGrpSpPr>
              <p:nvPr/>
            </p:nvGrpSpPr>
            <p:grpSpPr bwMode="auto">
              <a:xfrm>
                <a:off x="823" y="403"/>
                <a:ext cx="399" cy="403"/>
                <a:chOff x="823" y="403"/>
                <a:chExt cx="399" cy="403"/>
              </a:xfrm>
            </p:grpSpPr>
            <p:sp>
              <p:nvSpPr>
                <p:cNvPr id="25791" name="Rectangle 9"/>
                <p:cNvSpPr>
                  <a:spLocks noChangeArrowheads="1"/>
                </p:cNvSpPr>
                <p:nvPr/>
              </p:nvSpPr>
              <p:spPr bwMode="auto">
                <a:xfrm>
                  <a:off x="866" y="403"/>
                  <a:ext cx="313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just" eaLnBrk="1" hangingPunct="1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r>
                    <a:rPr lang="en-US" sz="1600">
                      <a:latin typeface="Times New Roman" pitchFamily="18" charset="0"/>
                      <a:cs typeface="Times New Roman" pitchFamily="18" charset="0"/>
                    </a:rPr>
                    <a:t>  c</a:t>
                  </a:r>
                </a:p>
                <a:p>
                  <a:pPr algn="just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25792" name="Rectangle 43"/>
                <p:cNvSpPr>
                  <a:spLocks noChangeArrowheads="1"/>
                </p:cNvSpPr>
                <p:nvPr/>
              </p:nvSpPr>
              <p:spPr bwMode="auto">
                <a:xfrm>
                  <a:off x="823" y="403"/>
                  <a:ext cx="399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5728" name="Group 46"/>
              <p:cNvGrpSpPr>
                <a:grpSpLocks/>
              </p:cNvGrpSpPr>
              <p:nvPr/>
            </p:nvGrpSpPr>
            <p:grpSpPr bwMode="auto">
              <a:xfrm>
                <a:off x="1222" y="403"/>
                <a:ext cx="399" cy="403"/>
                <a:chOff x="1222" y="403"/>
                <a:chExt cx="399" cy="403"/>
              </a:xfrm>
            </p:grpSpPr>
            <p:sp>
              <p:nvSpPr>
                <p:cNvPr id="25789" name="Rectangle 10"/>
                <p:cNvSpPr>
                  <a:spLocks noChangeArrowheads="1"/>
                </p:cNvSpPr>
                <p:nvPr/>
              </p:nvSpPr>
              <p:spPr bwMode="auto">
                <a:xfrm>
                  <a:off x="1265" y="403"/>
                  <a:ext cx="313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just" eaLnBrk="1" hangingPunct="1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r>
                    <a:rPr lang="en-US" sz="1600">
                      <a:latin typeface="Courier" charset="0"/>
                      <a:cs typeface="Times New Roman" pitchFamily="18" charset="0"/>
                    </a:rPr>
                    <a:t> </a:t>
                  </a:r>
                  <a:endParaRPr lang="en-US" sz="1600">
                    <a:latin typeface="Times New Roman" pitchFamily="18" charset="0"/>
                    <a:cs typeface="Times New Roman" pitchFamily="18" charset="0"/>
                  </a:endParaRPr>
                </a:p>
                <a:p>
                  <a:pPr algn="just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25790" name="Rectangle 45"/>
                <p:cNvSpPr>
                  <a:spLocks noChangeArrowheads="1"/>
                </p:cNvSpPr>
                <p:nvPr/>
              </p:nvSpPr>
              <p:spPr bwMode="auto">
                <a:xfrm>
                  <a:off x="1222" y="403"/>
                  <a:ext cx="399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5729" name="Group 48"/>
              <p:cNvGrpSpPr>
                <a:grpSpLocks/>
              </p:cNvGrpSpPr>
              <p:nvPr/>
            </p:nvGrpSpPr>
            <p:grpSpPr bwMode="auto">
              <a:xfrm>
                <a:off x="0" y="806"/>
                <a:ext cx="338" cy="403"/>
                <a:chOff x="0" y="806"/>
                <a:chExt cx="338" cy="403"/>
              </a:xfrm>
            </p:grpSpPr>
            <p:sp>
              <p:nvSpPr>
                <p:cNvPr id="25787" name="Rectangle 11"/>
                <p:cNvSpPr>
                  <a:spLocks noChangeArrowheads="1"/>
                </p:cNvSpPr>
                <p:nvPr/>
              </p:nvSpPr>
              <p:spPr bwMode="auto">
                <a:xfrm>
                  <a:off x="43" y="806"/>
                  <a:ext cx="252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just" eaLnBrk="1" hangingPunct="1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r>
                    <a:rPr lang="en-US" sz="1600">
                      <a:latin typeface="Times New Roman" pitchFamily="18" charset="0"/>
                      <a:cs typeface="Times New Roman" pitchFamily="18" charset="0"/>
                    </a:rPr>
                    <a:t> (1)</a:t>
                  </a:r>
                </a:p>
                <a:p>
                  <a:pPr algn="just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25788" name="Rectangle 47"/>
                <p:cNvSpPr>
                  <a:spLocks noChangeArrowheads="1"/>
                </p:cNvSpPr>
                <p:nvPr/>
              </p:nvSpPr>
              <p:spPr bwMode="auto">
                <a:xfrm>
                  <a:off x="0" y="806"/>
                  <a:ext cx="338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5730" name="Group 50"/>
              <p:cNvGrpSpPr>
                <a:grpSpLocks/>
              </p:cNvGrpSpPr>
              <p:nvPr/>
            </p:nvGrpSpPr>
            <p:grpSpPr bwMode="auto">
              <a:xfrm>
                <a:off x="338" y="806"/>
                <a:ext cx="485" cy="403"/>
                <a:chOff x="338" y="806"/>
                <a:chExt cx="485" cy="403"/>
              </a:xfrm>
            </p:grpSpPr>
            <p:sp>
              <p:nvSpPr>
                <p:cNvPr id="25785" name="Rectangle 12"/>
                <p:cNvSpPr>
                  <a:spLocks noChangeArrowheads="1"/>
                </p:cNvSpPr>
                <p:nvPr/>
              </p:nvSpPr>
              <p:spPr bwMode="auto">
                <a:xfrm>
                  <a:off x="381" y="806"/>
                  <a:ext cx="399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just" eaLnBrk="1" hangingPunct="1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r>
                    <a:rPr lang="en-US" sz="1600">
                      <a:latin typeface="Times New Roman" pitchFamily="18" charset="0"/>
                      <a:cs typeface="Times New Roman" pitchFamily="18" charset="0"/>
                    </a:rPr>
                    <a:t>   *</a:t>
                  </a:r>
                </a:p>
                <a:p>
                  <a:pPr algn="just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25786" name="Rectangle 49"/>
                <p:cNvSpPr>
                  <a:spLocks noChangeArrowheads="1"/>
                </p:cNvSpPr>
                <p:nvPr/>
              </p:nvSpPr>
              <p:spPr bwMode="auto">
                <a:xfrm>
                  <a:off x="338" y="806"/>
                  <a:ext cx="485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5731" name="Group 52"/>
              <p:cNvGrpSpPr>
                <a:grpSpLocks/>
              </p:cNvGrpSpPr>
              <p:nvPr/>
            </p:nvGrpSpPr>
            <p:grpSpPr bwMode="auto">
              <a:xfrm>
                <a:off x="823" y="806"/>
                <a:ext cx="399" cy="403"/>
                <a:chOff x="823" y="806"/>
                <a:chExt cx="399" cy="403"/>
              </a:xfrm>
            </p:grpSpPr>
            <p:sp>
              <p:nvSpPr>
                <p:cNvPr id="25783" name="Rectangle 13"/>
                <p:cNvSpPr>
                  <a:spLocks noChangeArrowheads="1"/>
                </p:cNvSpPr>
                <p:nvPr/>
              </p:nvSpPr>
              <p:spPr bwMode="auto">
                <a:xfrm>
                  <a:off x="866" y="806"/>
                  <a:ext cx="313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just" eaLnBrk="1" hangingPunct="1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r>
                    <a:rPr lang="en-US" sz="1600">
                      <a:latin typeface="Times New Roman" pitchFamily="18" charset="0"/>
                      <a:cs typeface="Times New Roman" pitchFamily="18" charset="0"/>
                    </a:rPr>
                    <a:t>  b</a:t>
                  </a:r>
                </a:p>
                <a:p>
                  <a:pPr algn="just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25784" name="Rectangle 51"/>
                <p:cNvSpPr>
                  <a:spLocks noChangeArrowheads="1"/>
                </p:cNvSpPr>
                <p:nvPr/>
              </p:nvSpPr>
              <p:spPr bwMode="auto">
                <a:xfrm>
                  <a:off x="823" y="806"/>
                  <a:ext cx="399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5732" name="Group 54"/>
              <p:cNvGrpSpPr>
                <a:grpSpLocks/>
              </p:cNvGrpSpPr>
              <p:nvPr/>
            </p:nvGrpSpPr>
            <p:grpSpPr bwMode="auto">
              <a:xfrm>
                <a:off x="1222" y="806"/>
                <a:ext cx="399" cy="403"/>
                <a:chOff x="1222" y="806"/>
                <a:chExt cx="399" cy="403"/>
              </a:xfrm>
            </p:grpSpPr>
            <p:sp>
              <p:nvSpPr>
                <p:cNvPr id="25781" name="Rectangle 14"/>
                <p:cNvSpPr>
                  <a:spLocks noChangeArrowheads="1"/>
                </p:cNvSpPr>
                <p:nvPr/>
              </p:nvSpPr>
              <p:spPr bwMode="auto">
                <a:xfrm>
                  <a:off x="1265" y="806"/>
                  <a:ext cx="313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just" eaLnBrk="1" hangingPunct="1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r>
                    <a:rPr lang="en-US" sz="1600">
                      <a:latin typeface="Times New Roman" pitchFamily="18" charset="0"/>
                      <a:cs typeface="Times New Roman" pitchFamily="18" charset="0"/>
                    </a:rPr>
                    <a:t>  (0)</a:t>
                  </a:r>
                </a:p>
                <a:p>
                  <a:pPr algn="just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25782" name="Rectangle 53"/>
                <p:cNvSpPr>
                  <a:spLocks noChangeArrowheads="1"/>
                </p:cNvSpPr>
                <p:nvPr/>
              </p:nvSpPr>
              <p:spPr bwMode="auto">
                <a:xfrm>
                  <a:off x="1222" y="806"/>
                  <a:ext cx="399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5733" name="Group 56"/>
              <p:cNvGrpSpPr>
                <a:grpSpLocks/>
              </p:cNvGrpSpPr>
              <p:nvPr/>
            </p:nvGrpSpPr>
            <p:grpSpPr bwMode="auto">
              <a:xfrm>
                <a:off x="0" y="1209"/>
                <a:ext cx="338" cy="403"/>
                <a:chOff x="0" y="1209"/>
                <a:chExt cx="338" cy="403"/>
              </a:xfrm>
            </p:grpSpPr>
            <p:sp>
              <p:nvSpPr>
                <p:cNvPr id="25779" name="Rectangle 15"/>
                <p:cNvSpPr>
                  <a:spLocks noChangeArrowheads="1"/>
                </p:cNvSpPr>
                <p:nvPr/>
              </p:nvSpPr>
              <p:spPr bwMode="auto">
                <a:xfrm>
                  <a:off x="43" y="1209"/>
                  <a:ext cx="252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just" eaLnBrk="1" hangingPunct="1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r>
                    <a:rPr lang="en-US" sz="1600">
                      <a:latin typeface="Times New Roman" pitchFamily="18" charset="0"/>
                      <a:cs typeface="Times New Roman" pitchFamily="18" charset="0"/>
                    </a:rPr>
                    <a:t> (2)</a:t>
                  </a:r>
                </a:p>
                <a:p>
                  <a:pPr algn="just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25780" name="Rectangle 55"/>
                <p:cNvSpPr>
                  <a:spLocks noChangeArrowheads="1"/>
                </p:cNvSpPr>
                <p:nvPr/>
              </p:nvSpPr>
              <p:spPr bwMode="auto">
                <a:xfrm>
                  <a:off x="0" y="1209"/>
                  <a:ext cx="338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5734" name="Group 58"/>
              <p:cNvGrpSpPr>
                <a:grpSpLocks/>
              </p:cNvGrpSpPr>
              <p:nvPr/>
            </p:nvGrpSpPr>
            <p:grpSpPr bwMode="auto">
              <a:xfrm>
                <a:off x="338" y="1209"/>
                <a:ext cx="485" cy="403"/>
                <a:chOff x="338" y="1209"/>
                <a:chExt cx="485" cy="403"/>
              </a:xfrm>
            </p:grpSpPr>
            <p:sp>
              <p:nvSpPr>
                <p:cNvPr id="25777" name="Rectangle 16"/>
                <p:cNvSpPr>
                  <a:spLocks noChangeArrowheads="1"/>
                </p:cNvSpPr>
                <p:nvPr/>
              </p:nvSpPr>
              <p:spPr bwMode="auto">
                <a:xfrm>
                  <a:off x="381" y="1209"/>
                  <a:ext cx="399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just" eaLnBrk="1" hangingPunct="1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r>
                    <a:rPr lang="en-US" sz="1600">
                      <a:latin typeface="Times New Roman" pitchFamily="18" charset="0"/>
                      <a:cs typeface="Times New Roman" pitchFamily="18" charset="0"/>
                    </a:rPr>
                    <a:t>uminus</a:t>
                  </a:r>
                </a:p>
                <a:p>
                  <a:pPr algn="just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25778" name="Rectangle 57"/>
                <p:cNvSpPr>
                  <a:spLocks noChangeArrowheads="1"/>
                </p:cNvSpPr>
                <p:nvPr/>
              </p:nvSpPr>
              <p:spPr bwMode="auto">
                <a:xfrm>
                  <a:off x="338" y="1209"/>
                  <a:ext cx="485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5735" name="Group 60"/>
              <p:cNvGrpSpPr>
                <a:grpSpLocks/>
              </p:cNvGrpSpPr>
              <p:nvPr/>
            </p:nvGrpSpPr>
            <p:grpSpPr bwMode="auto">
              <a:xfrm>
                <a:off x="823" y="1209"/>
                <a:ext cx="399" cy="403"/>
                <a:chOff x="823" y="1209"/>
                <a:chExt cx="399" cy="403"/>
              </a:xfrm>
            </p:grpSpPr>
            <p:sp>
              <p:nvSpPr>
                <p:cNvPr id="25775" name="Rectangle 17"/>
                <p:cNvSpPr>
                  <a:spLocks noChangeArrowheads="1"/>
                </p:cNvSpPr>
                <p:nvPr/>
              </p:nvSpPr>
              <p:spPr bwMode="auto">
                <a:xfrm>
                  <a:off x="866" y="1209"/>
                  <a:ext cx="313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just" eaLnBrk="1" hangingPunct="1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r>
                    <a:rPr lang="en-US" sz="1600">
                      <a:latin typeface="Times New Roman" pitchFamily="18" charset="0"/>
                      <a:cs typeface="Times New Roman" pitchFamily="18" charset="0"/>
                    </a:rPr>
                    <a:t>  c</a:t>
                  </a:r>
                </a:p>
                <a:p>
                  <a:pPr algn="just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25776" name="Rectangle 59"/>
                <p:cNvSpPr>
                  <a:spLocks noChangeArrowheads="1"/>
                </p:cNvSpPr>
                <p:nvPr/>
              </p:nvSpPr>
              <p:spPr bwMode="auto">
                <a:xfrm>
                  <a:off x="823" y="1209"/>
                  <a:ext cx="399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5736" name="Group 62"/>
              <p:cNvGrpSpPr>
                <a:grpSpLocks/>
              </p:cNvGrpSpPr>
              <p:nvPr/>
            </p:nvGrpSpPr>
            <p:grpSpPr bwMode="auto">
              <a:xfrm>
                <a:off x="1222" y="1209"/>
                <a:ext cx="399" cy="403"/>
                <a:chOff x="1222" y="1209"/>
                <a:chExt cx="399" cy="403"/>
              </a:xfrm>
            </p:grpSpPr>
            <p:sp>
              <p:nvSpPr>
                <p:cNvPr id="25773" name="Rectangle 18"/>
                <p:cNvSpPr>
                  <a:spLocks noChangeArrowheads="1"/>
                </p:cNvSpPr>
                <p:nvPr/>
              </p:nvSpPr>
              <p:spPr bwMode="auto">
                <a:xfrm>
                  <a:off x="1265" y="1209"/>
                  <a:ext cx="313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just" eaLnBrk="1" hangingPunct="1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r>
                    <a:rPr lang="en-US" sz="1600">
                      <a:latin typeface="Courier" charset="0"/>
                      <a:cs typeface="Times New Roman" pitchFamily="18" charset="0"/>
                    </a:rPr>
                    <a:t> </a:t>
                  </a:r>
                  <a:endParaRPr lang="en-US" sz="1600">
                    <a:latin typeface="Times New Roman" pitchFamily="18" charset="0"/>
                    <a:cs typeface="Times New Roman" pitchFamily="18" charset="0"/>
                  </a:endParaRPr>
                </a:p>
                <a:p>
                  <a:pPr algn="just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25774" name="Rectangle 61"/>
                <p:cNvSpPr>
                  <a:spLocks noChangeArrowheads="1"/>
                </p:cNvSpPr>
                <p:nvPr/>
              </p:nvSpPr>
              <p:spPr bwMode="auto">
                <a:xfrm>
                  <a:off x="1222" y="1209"/>
                  <a:ext cx="399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5737" name="Group 64"/>
              <p:cNvGrpSpPr>
                <a:grpSpLocks/>
              </p:cNvGrpSpPr>
              <p:nvPr/>
            </p:nvGrpSpPr>
            <p:grpSpPr bwMode="auto">
              <a:xfrm>
                <a:off x="0" y="1612"/>
                <a:ext cx="338" cy="403"/>
                <a:chOff x="0" y="1612"/>
                <a:chExt cx="338" cy="403"/>
              </a:xfrm>
            </p:grpSpPr>
            <p:sp>
              <p:nvSpPr>
                <p:cNvPr id="25771" name="Rectangle 19"/>
                <p:cNvSpPr>
                  <a:spLocks noChangeArrowheads="1"/>
                </p:cNvSpPr>
                <p:nvPr/>
              </p:nvSpPr>
              <p:spPr bwMode="auto">
                <a:xfrm>
                  <a:off x="43" y="1612"/>
                  <a:ext cx="252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just" eaLnBrk="1" hangingPunct="1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r>
                    <a:rPr lang="en-US" sz="1600">
                      <a:latin typeface="Times New Roman" pitchFamily="18" charset="0"/>
                      <a:cs typeface="Times New Roman" pitchFamily="18" charset="0"/>
                    </a:rPr>
                    <a:t> (3)</a:t>
                  </a:r>
                </a:p>
                <a:p>
                  <a:pPr algn="just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25772" name="Rectangle 63"/>
                <p:cNvSpPr>
                  <a:spLocks noChangeArrowheads="1"/>
                </p:cNvSpPr>
                <p:nvPr/>
              </p:nvSpPr>
              <p:spPr bwMode="auto">
                <a:xfrm>
                  <a:off x="0" y="1612"/>
                  <a:ext cx="338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5738" name="Group 66"/>
              <p:cNvGrpSpPr>
                <a:grpSpLocks/>
              </p:cNvGrpSpPr>
              <p:nvPr/>
            </p:nvGrpSpPr>
            <p:grpSpPr bwMode="auto">
              <a:xfrm>
                <a:off x="338" y="1612"/>
                <a:ext cx="485" cy="403"/>
                <a:chOff x="338" y="1612"/>
                <a:chExt cx="485" cy="403"/>
              </a:xfrm>
            </p:grpSpPr>
            <p:sp>
              <p:nvSpPr>
                <p:cNvPr id="25769" name="Rectangle 20"/>
                <p:cNvSpPr>
                  <a:spLocks noChangeArrowheads="1"/>
                </p:cNvSpPr>
                <p:nvPr/>
              </p:nvSpPr>
              <p:spPr bwMode="auto">
                <a:xfrm>
                  <a:off x="381" y="1612"/>
                  <a:ext cx="399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just" eaLnBrk="1" hangingPunct="1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r>
                    <a:rPr lang="en-US" sz="1600">
                      <a:latin typeface="Times New Roman" pitchFamily="18" charset="0"/>
                      <a:cs typeface="Times New Roman" pitchFamily="18" charset="0"/>
                    </a:rPr>
                    <a:t>   *</a:t>
                  </a:r>
                </a:p>
                <a:p>
                  <a:pPr algn="just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25770" name="Rectangle 65"/>
                <p:cNvSpPr>
                  <a:spLocks noChangeArrowheads="1"/>
                </p:cNvSpPr>
                <p:nvPr/>
              </p:nvSpPr>
              <p:spPr bwMode="auto">
                <a:xfrm>
                  <a:off x="338" y="1612"/>
                  <a:ext cx="485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5739" name="Group 68"/>
              <p:cNvGrpSpPr>
                <a:grpSpLocks/>
              </p:cNvGrpSpPr>
              <p:nvPr/>
            </p:nvGrpSpPr>
            <p:grpSpPr bwMode="auto">
              <a:xfrm>
                <a:off x="823" y="1612"/>
                <a:ext cx="399" cy="403"/>
                <a:chOff x="823" y="1612"/>
                <a:chExt cx="399" cy="403"/>
              </a:xfrm>
            </p:grpSpPr>
            <p:sp>
              <p:nvSpPr>
                <p:cNvPr id="25767" name="Rectangle 21"/>
                <p:cNvSpPr>
                  <a:spLocks noChangeArrowheads="1"/>
                </p:cNvSpPr>
                <p:nvPr/>
              </p:nvSpPr>
              <p:spPr bwMode="auto">
                <a:xfrm>
                  <a:off x="866" y="1612"/>
                  <a:ext cx="313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just" eaLnBrk="1" hangingPunct="1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r>
                    <a:rPr lang="en-US" sz="1600" dirty="0">
                      <a:latin typeface="Times New Roman" pitchFamily="18" charset="0"/>
                      <a:cs typeface="Times New Roman" pitchFamily="18" charset="0"/>
                    </a:rPr>
                    <a:t>  a</a:t>
                  </a:r>
                </a:p>
                <a:p>
                  <a:pPr algn="just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endParaRPr lang="en-US" sz="1600" dirty="0">
                    <a:latin typeface="Times New Roman" pitchFamily="18" charset="0"/>
                  </a:endParaRPr>
                </a:p>
              </p:txBody>
            </p:sp>
            <p:sp>
              <p:nvSpPr>
                <p:cNvPr id="25768" name="Rectangle 67"/>
                <p:cNvSpPr>
                  <a:spLocks noChangeArrowheads="1"/>
                </p:cNvSpPr>
                <p:nvPr/>
              </p:nvSpPr>
              <p:spPr bwMode="auto">
                <a:xfrm>
                  <a:off x="823" y="1612"/>
                  <a:ext cx="399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5740" name="Group 70"/>
              <p:cNvGrpSpPr>
                <a:grpSpLocks/>
              </p:cNvGrpSpPr>
              <p:nvPr/>
            </p:nvGrpSpPr>
            <p:grpSpPr bwMode="auto">
              <a:xfrm>
                <a:off x="1222" y="1612"/>
                <a:ext cx="399" cy="403"/>
                <a:chOff x="1222" y="1612"/>
                <a:chExt cx="399" cy="403"/>
              </a:xfrm>
            </p:grpSpPr>
            <p:sp>
              <p:nvSpPr>
                <p:cNvPr id="25765" name="Rectangle 22"/>
                <p:cNvSpPr>
                  <a:spLocks noChangeArrowheads="1"/>
                </p:cNvSpPr>
                <p:nvPr/>
              </p:nvSpPr>
              <p:spPr bwMode="auto">
                <a:xfrm>
                  <a:off x="1265" y="1612"/>
                  <a:ext cx="313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just" eaLnBrk="1" hangingPunct="1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r>
                    <a:rPr lang="en-US" sz="1600">
                      <a:latin typeface="Times New Roman" pitchFamily="18" charset="0"/>
                      <a:cs typeface="Times New Roman" pitchFamily="18" charset="0"/>
                    </a:rPr>
                    <a:t>  (2)</a:t>
                  </a:r>
                </a:p>
                <a:p>
                  <a:pPr algn="just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25766" name="Rectangle 69"/>
                <p:cNvSpPr>
                  <a:spLocks noChangeArrowheads="1"/>
                </p:cNvSpPr>
                <p:nvPr/>
              </p:nvSpPr>
              <p:spPr bwMode="auto">
                <a:xfrm>
                  <a:off x="1222" y="1612"/>
                  <a:ext cx="399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5741" name="Group 72"/>
              <p:cNvGrpSpPr>
                <a:grpSpLocks/>
              </p:cNvGrpSpPr>
              <p:nvPr/>
            </p:nvGrpSpPr>
            <p:grpSpPr bwMode="auto">
              <a:xfrm>
                <a:off x="0" y="2015"/>
                <a:ext cx="338" cy="403"/>
                <a:chOff x="0" y="2015"/>
                <a:chExt cx="338" cy="403"/>
              </a:xfrm>
            </p:grpSpPr>
            <p:sp>
              <p:nvSpPr>
                <p:cNvPr id="25763" name="Rectangle 23"/>
                <p:cNvSpPr>
                  <a:spLocks noChangeArrowheads="1"/>
                </p:cNvSpPr>
                <p:nvPr/>
              </p:nvSpPr>
              <p:spPr bwMode="auto">
                <a:xfrm>
                  <a:off x="43" y="2015"/>
                  <a:ext cx="252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just" eaLnBrk="1" hangingPunct="1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r>
                    <a:rPr lang="en-US" sz="1600">
                      <a:latin typeface="Times New Roman" pitchFamily="18" charset="0"/>
                      <a:cs typeface="Times New Roman" pitchFamily="18" charset="0"/>
                    </a:rPr>
                    <a:t> (4)</a:t>
                  </a:r>
                </a:p>
                <a:p>
                  <a:pPr algn="just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25764" name="Rectangle 71"/>
                <p:cNvSpPr>
                  <a:spLocks noChangeArrowheads="1"/>
                </p:cNvSpPr>
                <p:nvPr/>
              </p:nvSpPr>
              <p:spPr bwMode="auto">
                <a:xfrm>
                  <a:off x="0" y="2015"/>
                  <a:ext cx="338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5742" name="Group 74"/>
              <p:cNvGrpSpPr>
                <a:grpSpLocks/>
              </p:cNvGrpSpPr>
              <p:nvPr/>
            </p:nvGrpSpPr>
            <p:grpSpPr bwMode="auto">
              <a:xfrm>
                <a:off x="338" y="2015"/>
                <a:ext cx="485" cy="403"/>
                <a:chOff x="338" y="2015"/>
                <a:chExt cx="485" cy="403"/>
              </a:xfrm>
            </p:grpSpPr>
            <p:sp>
              <p:nvSpPr>
                <p:cNvPr id="25761" name="Rectangle 24"/>
                <p:cNvSpPr>
                  <a:spLocks noChangeArrowheads="1"/>
                </p:cNvSpPr>
                <p:nvPr/>
              </p:nvSpPr>
              <p:spPr bwMode="auto">
                <a:xfrm>
                  <a:off x="381" y="2015"/>
                  <a:ext cx="399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just" eaLnBrk="1" hangingPunct="1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r>
                    <a:rPr lang="en-US" sz="1600">
                      <a:latin typeface="Times New Roman" pitchFamily="18" charset="0"/>
                      <a:cs typeface="Times New Roman" pitchFamily="18" charset="0"/>
                    </a:rPr>
                    <a:t>   +</a:t>
                  </a:r>
                </a:p>
                <a:p>
                  <a:pPr algn="just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25762" name="Rectangle 73"/>
                <p:cNvSpPr>
                  <a:spLocks noChangeArrowheads="1"/>
                </p:cNvSpPr>
                <p:nvPr/>
              </p:nvSpPr>
              <p:spPr bwMode="auto">
                <a:xfrm>
                  <a:off x="338" y="2015"/>
                  <a:ext cx="485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5743" name="Group 76"/>
              <p:cNvGrpSpPr>
                <a:grpSpLocks/>
              </p:cNvGrpSpPr>
              <p:nvPr/>
            </p:nvGrpSpPr>
            <p:grpSpPr bwMode="auto">
              <a:xfrm>
                <a:off x="823" y="2015"/>
                <a:ext cx="399" cy="403"/>
                <a:chOff x="823" y="2015"/>
                <a:chExt cx="399" cy="403"/>
              </a:xfrm>
            </p:grpSpPr>
            <p:sp>
              <p:nvSpPr>
                <p:cNvPr id="25759" name="Rectangle 25"/>
                <p:cNvSpPr>
                  <a:spLocks noChangeArrowheads="1"/>
                </p:cNvSpPr>
                <p:nvPr/>
              </p:nvSpPr>
              <p:spPr bwMode="auto">
                <a:xfrm>
                  <a:off x="866" y="2015"/>
                  <a:ext cx="313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just" eaLnBrk="1" hangingPunct="1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r>
                    <a:rPr lang="en-US" sz="1600">
                      <a:latin typeface="Times New Roman" pitchFamily="18" charset="0"/>
                      <a:cs typeface="Times New Roman" pitchFamily="18" charset="0"/>
                    </a:rPr>
                    <a:t>  (1)</a:t>
                  </a:r>
                </a:p>
                <a:p>
                  <a:pPr algn="just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25760" name="Rectangle 75"/>
                <p:cNvSpPr>
                  <a:spLocks noChangeArrowheads="1"/>
                </p:cNvSpPr>
                <p:nvPr/>
              </p:nvSpPr>
              <p:spPr bwMode="auto">
                <a:xfrm>
                  <a:off x="823" y="2015"/>
                  <a:ext cx="399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5744" name="Group 78"/>
              <p:cNvGrpSpPr>
                <a:grpSpLocks/>
              </p:cNvGrpSpPr>
              <p:nvPr/>
            </p:nvGrpSpPr>
            <p:grpSpPr bwMode="auto">
              <a:xfrm>
                <a:off x="1222" y="2015"/>
                <a:ext cx="399" cy="403"/>
                <a:chOff x="1222" y="2015"/>
                <a:chExt cx="399" cy="403"/>
              </a:xfrm>
            </p:grpSpPr>
            <p:sp>
              <p:nvSpPr>
                <p:cNvPr id="25757" name="Rectangle 26"/>
                <p:cNvSpPr>
                  <a:spLocks noChangeArrowheads="1"/>
                </p:cNvSpPr>
                <p:nvPr/>
              </p:nvSpPr>
              <p:spPr bwMode="auto">
                <a:xfrm>
                  <a:off x="1265" y="2015"/>
                  <a:ext cx="313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just" eaLnBrk="1" hangingPunct="1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r>
                    <a:rPr lang="en-US" sz="1600">
                      <a:latin typeface="Times New Roman" pitchFamily="18" charset="0"/>
                      <a:cs typeface="Times New Roman" pitchFamily="18" charset="0"/>
                    </a:rPr>
                    <a:t>  (3)</a:t>
                  </a:r>
                </a:p>
                <a:p>
                  <a:pPr algn="just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25758" name="Rectangle 77"/>
                <p:cNvSpPr>
                  <a:spLocks noChangeArrowheads="1"/>
                </p:cNvSpPr>
                <p:nvPr/>
              </p:nvSpPr>
              <p:spPr bwMode="auto">
                <a:xfrm>
                  <a:off x="1222" y="2015"/>
                  <a:ext cx="399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5745" name="Group 80"/>
              <p:cNvGrpSpPr>
                <a:grpSpLocks/>
              </p:cNvGrpSpPr>
              <p:nvPr/>
            </p:nvGrpSpPr>
            <p:grpSpPr bwMode="auto">
              <a:xfrm>
                <a:off x="0" y="2418"/>
                <a:ext cx="338" cy="403"/>
                <a:chOff x="0" y="2418"/>
                <a:chExt cx="338" cy="403"/>
              </a:xfrm>
            </p:grpSpPr>
            <p:sp>
              <p:nvSpPr>
                <p:cNvPr id="25755" name="Rectangle 27"/>
                <p:cNvSpPr>
                  <a:spLocks noChangeArrowheads="1"/>
                </p:cNvSpPr>
                <p:nvPr/>
              </p:nvSpPr>
              <p:spPr bwMode="auto">
                <a:xfrm>
                  <a:off x="43" y="2418"/>
                  <a:ext cx="252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just" eaLnBrk="1" hangingPunct="1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r>
                    <a:rPr lang="en-US" sz="1600">
                      <a:latin typeface="Times New Roman" pitchFamily="18" charset="0"/>
                      <a:cs typeface="Times New Roman" pitchFamily="18" charset="0"/>
                    </a:rPr>
                    <a:t> (5)</a:t>
                  </a:r>
                </a:p>
                <a:p>
                  <a:pPr algn="just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25756" name="Rectangle 79"/>
                <p:cNvSpPr>
                  <a:spLocks noChangeArrowheads="1"/>
                </p:cNvSpPr>
                <p:nvPr/>
              </p:nvSpPr>
              <p:spPr bwMode="auto">
                <a:xfrm>
                  <a:off x="0" y="2418"/>
                  <a:ext cx="338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5746" name="Group 82"/>
              <p:cNvGrpSpPr>
                <a:grpSpLocks/>
              </p:cNvGrpSpPr>
              <p:nvPr/>
            </p:nvGrpSpPr>
            <p:grpSpPr bwMode="auto">
              <a:xfrm>
                <a:off x="338" y="2418"/>
                <a:ext cx="485" cy="403"/>
                <a:chOff x="338" y="2418"/>
                <a:chExt cx="485" cy="403"/>
              </a:xfrm>
            </p:grpSpPr>
            <p:sp>
              <p:nvSpPr>
                <p:cNvPr id="25753" name="Rectangle 28"/>
                <p:cNvSpPr>
                  <a:spLocks noChangeArrowheads="1"/>
                </p:cNvSpPr>
                <p:nvPr/>
              </p:nvSpPr>
              <p:spPr bwMode="auto">
                <a:xfrm>
                  <a:off x="381" y="2418"/>
                  <a:ext cx="399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just" eaLnBrk="1" hangingPunct="1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r>
                    <a:rPr lang="en-US" sz="1600">
                      <a:latin typeface="Times New Roman" pitchFamily="18" charset="0"/>
                      <a:cs typeface="Times New Roman" pitchFamily="18" charset="0"/>
                    </a:rPr>
                    <a:t>   </a:t>
                  </a:r>
                  <a:r>
                    <a:rPr lang="en-US" sz="1600" b="1">
                      <a:latin typeface="Times New Roman" pitchFamily="18" charset="0"/>
                      <a:cs typeface="Times New Roman" pitchFamily="18" charset="0"/>
                    </a:rPr>
                    <a:t>:</a:t>
                  </a:r>
                  <a:r>
                    <a:rPr lang="en-US" sz="1600">
                      <a:latin typeface="Times New Roman" pitchFamily="18" charset="0"/>
                      <a:cs typeface="Times New Roman" pitchFamily="18" charset="0"/>
                    </a:rPr>
                    <a:t>=</a:t>
                  </a:r>
                </a:p>
                <a:p>
                  <a:pPr algn="just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25754" name="Rectangle 81"/>
                <p:cNvSpPr>
                  <a:spLocks noChangeArrowheads="1"/>
                </p:cNvSpPr>
                <p:nvPr/>
              </p:nvSpPr>
              <p:spPr bwMode="auto">
                <a:xfrm>
                  <a:off x="338" y="2418"/>
                  <a:ext cx="485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5747" name="Group 84"/>
              <p:cNvGrpSpPr>
                <a:grpSpLocks/>
              </p:cNvGrpSpPr>
              <p:nvPr/>
            </p:nvGrpSpPr>
            <p:grpSpPr bwMode="auto">
              <a:xfrm>
                <a:off x="823" y="2418"/>
                <a:ext cx="399" cy="403"/>
                <a:chOff x="823" y="2418"/>
                <a:chExt cx="399" cy="403"/>
              </a:xfrm>
            </p:grpSpPr>
            <p:sp>
              <p:nvSpPr>
                <p:cNvPr id="25751" name="Rectangle 29"/>
                <p:cNvSpPr>
                  <a:spLocks noChangeArrowheads="1"/>
                </p:cNvSpPr>
                <p:nvPr/>
              </p:nvSpPr>
              <p:spPr bwMode="auto">
                <a:xfrm>
                  <a:off x="866" y="2418"/>
                  <a:ext cx="313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just" eaLnBrk="1" hangingPunct="1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r>
                    <a:rPr lang="en-US" sz="1600">
                      <a:latin typeface="Times New Roman" pitchFamily="18" charset="0"/>
                      <a:cs typeface="Times New Roman" pitchFamily="18" charset="0"/>
                    </a:rPr>
                    <a:t>   a</a:t>
                  </a:r>
                </a:p>
                <a:p>
                  <a:pPr algn="just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25752" name="Rectangle 83"/>
                <p:cNvSpPr>
                  <a:spLocks noChangeArrowheads="1"/>
                </p:cNvSpPr>
                <p:nvPr/>
              </p:nvSpPr>
              <p:spPr bwMode="auto">
                <a:xfrm>
                  <a:off x="823" y="2418"/>
                  <a:ext cx="399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5748" name="Group 86"/>
              <p:cNvGrpSpPr>
                <a:grpSpLocks/>
              </p:cNvGrpSpPr>
              <p:nvPr/>
            </p:nvGrpSpPr>
            <p:grpSpPr bwMode="auto">
              <a:xfrm>
                <a:off x="1222" y="2418"/>
                <a:ext cx="399" cy="403"/>
                <a:chOff x="1222" y="2418"/>
                <a:chExt cx="399" cy="403"/>
              </a:xfrm>
            </p:grpSpPr>
            <p:sp>
              <p:nvSpPr>
                <p:cNvPr id="25749" name="Rectangle 30"/>
                <p:cNvSpPr>
                  <a:spLocks noChangeArrowheads="1"/>
                </p:cNvSpPr>
                <p:nvPr/>
              </p:nvSpPr>
              <p:spPr bwMode="auto">
                <a:xfrm>
                  <a:off x="1265" y="2418"/>
                  <a:ext cx="313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just" eaLnBrk="1" hangingPunct="1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r>
                    <a:rPr lang="en-US" sz="1600">
                      <a:latin typeface="Times New Roman" pitchFamily="18" charset="0"/>
                      <a:cs typeface="Times New Roman" pitchFamily="18" charset="0"/>
                    </a:rPr>
                    <a:t>  (4)</a:t>
                  </a:r>
                </a:p>
                <a:p>
                  <a:pPr algn="just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25750" name="Rectangle 85"/>
                <p:cNvSpPr>
                  <a:spLocks noChangeArrowheads="1"/>
                </p:cNvSpPr>
                <p:nvPr/>
              </p:nvSpPr>
              <p:spPr bwMode="auto">
                <a:xfrm>
                  <a:off x="1222" y="2418"/>
                  <a:ext cx="399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sp>
          <p:nvSpPr>
            <p:cNvPr id="25720" name="Rectangle 88"/>
            <p:cNvSpPr>
              <a:spLocks noChangeArrowheads="1"/>
            </p:cNvSpPr>
            <p:nvPr/>
          </p:nvSpPr>
          <p:spPr bwMode="auto">
            <a:xfrm>
              <a:off x="-3" y="-3"/>
              <a:ext cx="1627" cy="2827"/>
            </a:xfrm>
            <a:prstGeom prst="rect">
              <a:avLst/>
            </a:prstGeom>
            <a:noFill/>
            <a:ln w="9525">
              <a:solidFill>
                <a:srgbClr val="A0A0A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5605" name="Group 90"/>
          <p:cNvGrpSpPr>
            <a:grpSpLocks/>
          </p:cNvGrpSpPr>
          <p:nvPr/>
        </p:nvGrpSpPr>
        <p:grpSpPr bwMode="auto">
          <a:xfrm>
            <a:off x="381000" y="1143000"/>
            <a:ext cx="4343400" cy="2438400"/>
            <a:chOff x="-3" y="-3"/>
            <a:chExt cx="2075" cy="2827"/>
          </a:xfrm>
        </p:grpSpPr>
        <p:grpSp>
          <p:nvGrpSpPr>
            <p:cNvPr id="25612" name="Group 91"/>
            <p:cNvGrpSpPr>
              <a:grpSpLocks/>
            </p:cNvGrpSpPr>
            <p:nvPr/>
          </p:nvGrpSpPr>
          <p:grpSpPr bwMode="auto">
            <a:xfrm>
              <a:off x="0" y="0"/>
              <a:ext cx="2069" cy="2821"/>
              <a:chOff x="0" y="0"/>
              <a:chExt cx="2069" cy="2821"/>
            </a:xfrm>
          </p:grpSpPr>
          <p:grpSp>
            <p:nvGrpSpPr>
              <p:cNvPr id="25614" name="Group 92"/>
              <p:cNvGrpSpPr>
                <a:grpSpLocks/>
              </p:cNvGrpSpPr>
              <p:nvPr/>
            </p:nvGrpSpPr>
            <p:grpSpPr bwMode="auto">
              <a:xfrm>
                <a:off x="0" y="0"/>
                <a:ext cx="338" cy="403"/>
                <a:chOff x="0" y="0"/>
                <a:chExt cx="338" cy="403"/>
              </a:xfrm>
            </p:grpSpPr>
            <p:sp>
              <p:nvSpPr>
                <p:cNvPr id="25717" name="Rectangle 93"/>
                <p:cNvSpPr>
                  <a:spLocks noChangeArrowheads="1"/>
                </p:cNvSpPr>
                <p:nvPr/>
              </p:nvSpPr>
              <p:spPr bwMode="auto">
                <a:xfrm>
                  <a:off x="43" y="0"/>
                  <a:ext cx="252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just" eaLnBrk="1" hangingPunct="1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r>
                    <a:rPr lang="en-US" sz="1600">
                      <a:latin typeface="Courier" charset="0"/>
                      <a:cs typeface="Times New Roman" pitchFamily="18" charset="0"/>
                    </a:rPr>
                    <a:t> </a:t>
                  </a:r>
                  <a:endParaRPr lang="en-US" sz="1600">
                    <a:latin typeface="Times New Roman" pitchFamily="18" charset="0"/>
                    <a:cs typeface="Times New Roman" pitchFamily="18" charset="0"/>
                  </a:endParaRPr>
                </a:p>
                <a:p>
                  <a:pPr algn="just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25718" name="Rectangle 94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338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5615" name="Group 95"/>
              <p:cNvGrpSpPr>
                <a:grpSpLocks/>
              </p:cNvGrpSpPr>
              <p:nvPr/>
            </p:nvGrpSpPr>
            <p:grpSpPr bwMode="auto">
              <a:xfrm>
                <a:off x="338" y="0"/>
                <a:ext cx="485" cy="403"/>
                <a:chOff x="338" y="0"/>
                <a:chExt cx="485" cy="403"/>
              </a:xfrm>
            </p:grpSpPr>
            <p:sp>
              <p:nvSpPr>
                <p:cNvPr id="25715" name="Rectangle 96"/>
                <p:cNvSpPr>
                  <a:spLocks noChangeArrowheads="1"/>
                </p:cNvSpPr>
                <p:nvPr/>
              </p:nvSpPr>
              <p:spPr bwMode="auto">
                <a:xfrm>
                  <a:off x="381" y="0"/>
                  <a:ext cx="399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just" eaLnBrk="1" hangingPunct="1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r>
                    <a:rPr lang="en-US" sz="1600">
                      <a:latin typeface="Times New Roman" pitchFamily="18" charset="0"/>
                      <a:cs typeface="Times New Roman" pitchFamily="18" charset="0"/>
                    </a:rPr>
                    <a:t>op</a:t>
                  </a:r>
                </a:p>
                <a:p>
                  <a:pPr algn="just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25716" name="Rectangle 97"/>
                <p:cNvSpPr>
                  <a:spLocks noChangeArrowheads="1"/>
                </p:cNvSpPr>
                <p:nvPr/>
              </p:nvSpPr>
              <p:spPr bwMode="auto">
                <a:xfrm>
                  <a:off x="338" y="0"/>
                  <a:ext cx="485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5616" name="Group 98"/>
              <p:cNvGrpSpPr>
                <a:grpSpLocks/>
              </p:cNvGrpSpPr>
              <p:nvPr/>
            </p:nvGrpSpPr>
            <p:grpSpPr bwMode="auto">
              <a:xfrm>
                <a:off x="823" y="0"/>
                <a:ext cx="399" cy="403"/>
                <a:chOff x="823" y="0"/>
                <a:chExt cx="399" cy="403"/>
              </a:xfrm>
            </p:grpSpPr>
            <p:sp>
              <p:nvSpPr>
                <p:cNvPr id="25713" name="Rectangle 99"/>
                <p:cNvSpPr>
                  <a:spLocks noChangeArrowheads="1"/>
                </p:cNvSpPr>
                <p:nvPr/>
              </p:nvSpPr>
              <p:spPr bwMode="auto">
                <a:xfrm>
                  <a:off x="866" y="0"/>
                  <a:ext cx="313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just" eaLnBrk="1" hangingPunct="1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r>
                    <a:rPr lang="en-US" sz="1600">
                      <a:latin typeface="Times New Roman" pitchFamily="18" charset="0"/>
                      <a:cs typeface="Times New Roman" pitchFamily="18" charset="0"/>
                    </a:rPr>
                    <a:t>Arg1</a:t>
                  </a:r>
                </a:p>
                <a:p>
                  <a:pPr algn="just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25714" name="Rectangle 100"/>
                <p:cNvSpPr>
                  <a:spLocks noChangeArrowheads="1"/>
                </p:cNvSpPr>
                <p:nvPr/>
              </p:nvSpPr>
              <p:spPr bwMode="auto">
                <a:xfrm>
                  <a:off x="823" y="0"/>
                  <a:ext cx="399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5617" name="Group 101"/>
              <p:cNvGrpSpPr>
                <a:grpSpLocks/>
              </p:cNvGrpSpPr>
              <p:nvPr/>
            </p:nvGrpSpPr>
            <p:grpSpPr bwMode="auto">
              <a:xfrm>
                <a:off x="1222" y="0"/>
                <a:ext cx="399" cy="403"/>
                <a:chOff x="1222" y="0"/>
                <a:chExt cx="399" cy="403"/>
              </a:xfrm>
            </p:grpSpPr>
            <p:sp>
              <p:nvSpPr>
                <p:cNvPr id="25711" name="Rectangle 102"/>
                <p:cNvSpPr>
                  <a:spLocks noChangeArrowheads="1"/>
                </p:cNvSpPr>
                <p:nvPr/>
              </p:nvSpPr>
              <p:spPr bwMode="auto">
                <a:xfrm>
                  <a:off x="1265" y="0"/>
                  <a:ext cx="313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just" eaLnBrk="1" hangingPunct="1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r>
                    <a:rPr lang="en-US" sz="1600">
                      <a:latin typeface="Times New Roman" pitchFamily="18" charset="0"/>
                      <a:cs typeface="Times New Roman" pitchFamily="18" charset="0"/>
                    </a:rPr>
                    <a:t>Arg2</a:t>
                  </a:r>
                </a:p>
                <a:p>
                  <a:pPr algn="just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25712" name="Rectangle 103"/>
                <p:cNvSpPr>
                  <a:spLocks noChangeArrowheads="1"/>
                </p:cNvSpPr>
                <p:nvPr/>
              </p:nvSpPr>
              <p:spPr bwMode="auto">
                <a:xfrm>
                  <a:off x="1222" y="0"/>
                  <a:ext cx="399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5618" name="Group 104"/>
              <p:cNvGrpSpPr>
                <a:grpSpLocks/>
              </p:cNvGrpSpPr>
              <p:nvPr/>
            </p:nvGrpSpPr>
            <p:grpSpPr bwMode="auto">
              <a:xfrm>
                <a:off x="1621" y="0"/>
                <a:ext cx="448" cy="403"/>
                <a:chOff x="1621" y="0"/>
                <a:chExt cx="448" cy="403"/>
              </a:xfrm>
            </p:grpSpPr>
            <p:sp>
              <p:nvSpPr>
                <p:cNvPr id="25709" name="Rectangle 105"/>
                <p:cNvSpPr>
                  <a:spLocks noChangeArrowheads="1"/>
                </p:cNvSpPr>
                <p:nvPr/>
              </p:nvSpPr>
              <p:spPr bwMode="auto">
                <a:xfrm>
                  <a:off x="1664" y="0"/>
                  <a:ext cx="362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just" eaLnBrk="1" hangingPunct="1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r>
                    <a:rPr lang="en-US" sz="1600">
                      <a:latin typeface="Times New Roman" pitchFamily="18" charset="0"/>
                      <a:cs typeface="Times New Roman" pitchFamily="18" charset="0"/>
                    </a:rPr>
                    <a:t>Result</a:t>
                  </a:r>
                </a:p>
                <a:p>
                  <a:pPr algn="just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25710" name="Rectangle 106"/>
                <p:cNvSpPr>
                  <a:spLocks noChangeArrowheads="1"/>
                </p:cNvSpPr>
                <p:nvPr/>
              </p:nvSpPr>
              <p:spPr bwMode="auto">
                <a:xfrm>
                  <a:off x="1621" y="0"/>
                  <a:ext cx="448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5619" name="Group 107"/>
              <p:cNvGrpSpPr>
                <a:grpSpLocks/>
              </p:cNvGrpSpPr>
              <p:nvPr/>
            </p:nvGrpSpPr>
            <p:grpSpPr bwMode="auto">
              <a:xfrm>
                <a:off x="0" y="403"/>
                <a:ext cx="338" cy="403"/>
                <a:chOff x="0" y="403"/>
                <a:chExt cx="338" cy="403"/>
              </a:xfrm>
            </p:grpSpPr>
            <p:sp>
              <p:nvSpPr>
                <p:cNvPr id="25707" name="Rectangle 108"/>
                <p:cNvSpPr>
                  <a:spLocks noChangeArrowheads="1"/>
                </p:cNvSpPr>
                <p:nvPr/>
              </p:nvSpPr>
              <p:spPr bwMode="auto">
                <a:xfrm>
                  <a:off x="43" y="403"/>
                  <a:ext cx="252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just" eaLnBrk="1" hangingPunct="1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r>
                    <a:rPr lang="en-US" sz="1600">
                      <a:latin typeface="Times New Roman" pitchFamily="18" charset="0"/>
                      <a:cs typeface="Times New Roman" pitchFamily="18" charset="0"/>
                    </a:rPr>
                    <a:t> (0)</a:t>
                  </a:r>
                </a:p>
                <a:p>
                  <a:pPr algn="just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25708" name="Rectangle 109"/>
                <p:cNvSpPr>
                  <a:spLocks noChangeArrowheads="1"/>
                </p:cNvSpPr>
                <p:nvPr/>
              </p:nvSpPr>
              <p:spPr bwMode="auto">
                <a:xfrm>
                  <a:off x="0" y="403"/>
                  <a:ext cx="338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5620" name="Group 110"/>
              <p:cNvGrpSpPr>
                <a:grpSpLocks/>
              </p:cNvGrpSpPr>
              <p:nvPr/>
            </p:nvGrpSpPr>
            <p:grpSpPr bwMode="auto">
              <a:xfrm>
                <a:off x="338" y="403"/>
                <a:ext cx="485" cy="403"/>
                <a:chOff x="338" y="403"/>
                <a:chExt cx="485" cy="403"/>
              </a:xfrm>
            </p:grpSpPr>
            <p:sp>
              <p:nvSpPr>
                <p:cNvPr id="25705" name="Rectangle 111"/>
                <p:cNvSpPr>
                  <a:spLocks noChangeArrowheads="1"/>
                </p:cNvSpPr>
                <p:nvPr/>
              </p:nvSpPr>
              <p:spPr bwMode="auto">
                <a:xfrm>
                  <a:off x="381" y="403"/>
                  <a:ext cx="399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just" eaLnBrk="1" hangingPunct="1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r>
                    <a:rPr lang="en-US" sz="1600">
                      <a:latin typeface="Times New Roman" pitchFamily="18" charset="0"/>
                      <a:cs typeface="Times New Roman" pitchFamily="18" charset="0"/>
                    </a:rPr>
                    <a:t>uminus</a:t>
                  </a:r>
                </a:p>
                <a:p>
                  <a:pPr algn="just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25706" name="Rectangle 112"/>
                <p:cNvSpPr>
                  <a:spLocks noChangeArrowheads="1"/>
                </p:cNvSpPr>
                <p:nvPr/>
              </p:nvSpPr>
              <p:spPr bwMode="auto">
                <a:xfrm>
                  <a:off x="338" y="403"/>
                  <a:ext cx="485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5621" name="Group 113"/>
              <p:cNvGrpSpPr>
                <a:grpSpLocks/>
              </p:cNvGrpSpPr>
              <p:nvPr/>
            </p:nvGrpSpPr>
            <p:grpSpPr bwMode="auto">
              <a:xfrm>
                <a:off x="823" y="403"/>
                <a:ext cx="399" cy="403"/>
                <a:chOff x="823" y="403"/>
                <a:chExt cx="399" cy="403"/>
              </a:xfrm>
            </p:grpSpPr>
            <p:sp>
              <p:nvSpPr>
                <p:cNvPr id="25703" name="Rectangle 114"/>
                <p:cNvSpPr>
                  <a:spLocks noChangeArrowheads="1"/>
                </p:cNvSpPr>
                <p:nvPr/>
              </p:nvSpPr>
              <p:spPr bwMode="auto">
                <a:xfrm>
                  <a:off x="866" y="403"/>
                  <a:ext cx="313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just" eaLnBrk="1" hangingPunct="1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r>
                    <a:rPr lang="en-US" sz="1600">
                      <a:latin typeface="Times New Roman" pitchFamily="18" charset="0"/>
                      <a:cs typeface="Times New Roman" pitchFamily="18" charset="0"/>
                    </a:rPr>
                    <a:t>  c</a:t>
                  </a:r>
                </a:p>
                <a:p>
                  <a:pPr algn="just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25704" name="Rectangle 115"/>
                <p:cNvSpPr>
                  <a:spLocks noChangeArrowheads="1"/>
                </p:cNvSpPr>
                <p:nvPr/>
              </p:nvSpPr>
              <p:spPr bwMode="auto">
                <a:xfrm>
                  <a:off x="823" y="403"/>
                  <a:ext cx="399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5622" name="Group 116"/>
              <p:cNvGrpSpPr>
                <a:grpSpLocks/>
              </p:cNvGrpSpPr>
              <p:nvPr/>
            </p:nvGrpSpPr>
            <p:grpSpPr bwMode="auto">
              <a:xfrm>
                <a:off x="1222" y="403"/>
                <a:ext cx="399" cy="403"/>
                <a:chOff x="1222" y="403"/>
                <a:chExt cx="399" cy="403"/>
              </a:xfrm>
            </p:grpSpPr>
            <p:sp>
              <p:nvSpPr>
                <p:cNvPr id="25701" name="Rectangle 117"/>
                <p:cNvSpPr>
                  <a:spLocks noChangeArrowheads="1"/>
                </p:cNvSpPr>
                <p:nvPr/>
              </p:nvSpPr>
              <p:spPr bwMode="auto">
                <a:xfrm>
                  <a:off x="1265" y="403"/>
                  <a:ext cx="313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just" eaLnBrk="1" hangingPunct="1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r>
                    <a:rPr lang="en-US" sz="1600">
                      <a:latin typeface="Courier" charset="0"/>
                      <a:cs typeface="Times New Roman" pitchFamily="18" charset="0"/>
                    </a:rPr>
                    <a:t> </a:t>
                  </a:r>
                  <a:endParaRPr lang="en-US" sz="1600">
                    <a:latin typeface="Times New Roman" pitchFamily="18" charset="0"/>
                    <a:cs typeface="Times New Roman" pitchFamily="18" charset="0"/>
                  </a:endParaRPr>
                </a:p>
                <a:p>
                  <a:pPr algn="just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25702" name="Rectangle 118"/>
                <p:cNvSpPr>
                  <a:spLocks noChangeArrowheads="1"/>
                </p:cNvSpPr>
                <p:nvPr/>
              </p:nvSpPr>
              <p:spPr bwMode="auto">
                <a:xfrm>
                  <a:off x="1222" y="403"/>
                  <a:ext cx="399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5623" name="Group 119"/>
              <p:cNvGrpSpPr>
                <a:grpSpLocks/>
              </p:cNvGrpSpPr>
              <p:nvPr/>
            </p:nvGrpSpPr>
            <p:grpSpPr bwMode="auto">
              <a:xfrm>
                <a:off x="1621" y="403"/>
                <a:ext cx="448" cy="403"/>
                <a:chOff x="1621" y="403"/>
                <a:chExt cx="448" cy="403"/>
              </a:xfrm>
            </p:grpSpPr>
            <p:sp>
              <p:nvSpPr>
                <p:cNvPr id="25699" name="Rectangle 120"/>
                <p:cNvSpPr>
                  <a:spLocks noChangeArrowheads="1"/>
                </p:cNvSpPr>
                <p:nvPr/>
              </p:nvSpPr>
              <p:spPr bwMode="auto">
                <a:xfrm>
                  <a:off x="1664" y="403"/>
                  <a:ext cx="362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just" eaLnBrk="1" hangingPunct="1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r>
                    <a:rPr lang="en-US" sz="1600">
                      <a:latin typeface="Times New Roman" pitchFamily="18" charset="0"/>
                      <a:cs typeface="Times New Roman" pitchFamily="18" charset="0"/>
                    </a:rPr>
                    <a:t>  t1</a:t>
                  </a:r>
                </a:p>
                <a:p>
                  <a:pPr algn="just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25700" name="Rectangle 121"/>
                <p:cNvSpPr>
                  <a:spLocks noChangeArrowheads="1"/>
                </p:cNvSpPr>
                <p:nvPr/>
              </p:nvSpPr>
              <p:spPr bwMode="auto">
                <a:xfrm>
                  <a:off x="1621" y="403"/>
                  <a:ext cx="448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5624" name="Group 122"/>
              <p:cNvGrpSpPr>
                <a:grpSpLocks/>
              </p:cNvGrpSpPr>
              <p:nvPr/>
            </p:nvGrpSpPr>
            <p:grpSpPr bwMode="auto">
              <a:xfrm>
                <a:off x="0" y="806"/>
                <a:ext cx="338" cy="403"/>
                <a:chOff x="0" y="806"/>
                <a:chExt cx="338" cy="403"/>
              </a:xfrm>
            </p:grpSpPr>
            <p:sp>
              <p:nvSpPr>
                <p:cNvPr id="25697" name="Rectangle 123"/>
                <p:cNvSpPr>
                  <a:spLocks noChangeArrowheads="1"/>
                </p:cNvSpPr>
                <p:nvPr/>
              </p:nvSpPr>
              <p:spPr bwMode="auto">
                <a:xfrm>
                  <a:off x="43" y="806"/>
                  <a:ext cx="252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just" eaLnBrk="1" hangingPunct="1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r>
                    <a:rPr lang="en-US" sz="1600">
                      <a:latin typeface="Times New Roman" pitchFamily="18" charset="0"/>
                      <a:cs typeface="Times New Roman" pitchFamily="18" charset="0"/>
                    </a:rPr>
                    <a:t> (1)</a:t>
                  </a:r>
                </a:p>
                <a:p>
                  <a:pPr algn="just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25698" name="Rectangle 124"/>
                <p:cNvSpPr>
                  <a:spLocks noChangeArrowheads="1"/>
                </p:cNvSpPr>
                <p:nvPr/>
              </p:nvSpPr>
              <p:spPr bwMode="auto">
                <a:xfrm>
                  <a:off x="0" y="806"/>
                  <a:ext cx="338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5625" name="Group 125"/>
              <p:cNvGrpSpPr>
                <a:grpSpLocks/>
              </p:cNvGrpSpPr>
              <p:nvPr/>
            </p:nvGrpSpPr>
            <p:grpSpPr bwMode="auto">
              <a:xfrm>
                <a:off x="338" y="806"/>
                <a:ext cx="485" cy="403"/>
                <a:chOff x="338" y="806"/>
                <a:chExt cx="485" cy="403"/>
              </a:xfrm>
            </p:grpSpPr>
            <p:sp>
              <p:nvSpPr>
                <p:cNvPr id="25695" name="Rectangle 126"/>
                <p:cNvSpPr>
                  <a:spLocks noChangeArrowheads="1"/>
                </p:cNvSpPr>
                <p:nvPr/>
              </p:nvSpPr>
              <p:spPr bwMode="auto">
                <a:xfrm>
                  <a:off x="381" y="806"/>
                  <a:ext cx="399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just" eaLnBrk="1" hangingPunct="1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r>
                    <a:rPr lang="en-US" sz="1600">
                      <a:latin typeface="Times New Roman" pitchFamily="18" charset="0"/>
                      <a:cs typeface="Times New Roman" pitchFamily="18" charset="0"/>
                    </a:rPr>
                    <a:t>   *</a:t>
                  </a:r>
                </a:p>
                <a:p>
                  <a:pPr algn="just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25696" name="Rectangle 127"/>
                <p:cNvSpPr>
                  <a:spLocks noChangeArrowheads="1"/>
                </p:cNvSpPr>
                <p:nvPr/>
              </p:nvSpPr>
              <p:spPr bwMode="auto">
                <a:xfrm>
                  <a:off x="338" y="806"/>
                  <a:ext cx="485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5626" name="Group 128"/>
              <p:cNvGrpSpPr>
                <a:grpSpLocks/>
              </p:cNvGrpSpPr>
              <p:nvPr/>
            </p:nvGrpSpPr>
            <p:grpSpPr bwMode="auto">
              <a:xfrm>
                <a:off x="823" y="806"/>
                <a:ext cx="399" cy="403"/>
                <a:chOff x="823" y="806"/>
                <a:chExt cx="399" cy="403"/>
              </a:xfrm>
            </p:grpSpPr>
            <p:sp>
              <p:nvSpPr>
                <p:cNvPr id="25693" name="Rectangle 129"/>
                <p:cNvSpPr>
                  <a:spLocks noChangeArrowheads="1"/>
                </p:cNvSpPr>
                <p:nvPr/>
              </p:nvSpPr>
              <p:spPr bwMode="auto">
                <a:xfrm>
                  <a:off x="866" y="806"/>
                  <a:ext cx="313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just" eaLnBrk="1" hangingPunct="1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r>
                    <a:rPr lang="en-US" sz="1600">
                      <a:latin typeface="Times New Roman" pitchFamily="18" charset="0"/>
                      <a:cs typeface="Times New Roman" pitchFamily="18" charset="0"/>
                    </a:rPr>
                    <a:t>  b</a:t>
                  </a:r>
                </a:p>
                <a:p>
                  <a:pPr algn="just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25694" name="Rectangle 130"/>
                <p:cNvSpPr>
                  <a:spLocks noChangeArrowheads="1"/>
                </p:cNvSpPr>
                <p:nvPr/>
              </p:nvSpPr>
              <p:spPr bwMode="auto">
                <a:xfrm>
                  <a:off x="823" y="806"/>
                  <a:ext cx="399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5627" name="Group 131"/>
              <p:cNvGrpSpPr>
                <a:grpSpLocks/>
              </p:cNvGrpSpPr>
              <p:nvPr/>
            </p:nvGrpSpPr>
            <p:grpSpPr bwMode="auto">
              <a:xfrm>
                <a:off x="1222" y="806"/>
                <a:ext cx="399" cy="403"/>
                <a:chOff x="1222" y="806"/>
                <a:chExt cx="399" cy="403"/>
              </a:xfrm>
            </p:grpSpPr>
            <p:sp>
              <p:nvSpPr>
                <p:cNvPr id="25691" name="Rectangle 132"/>
                <p:cNvSpPr>
                  <a:spLocks noChangeArrowheads="1"/>
                </p:cNvSpPr>
                <p:nvPr/>
              </p:nvSpPr>
              <p:spPr bwMode="auto">
                <a:xfrm>
                  <a:off x="1265" y="806"/>
                  <a:ext cx="313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just" eaLnBrk="1" hangingPunct="1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r>
                    <a:rPr lang="en-US" sz="1600">
                      <a:latin typeface="Times New Roman" pitchFamily="18" charset="0"/>
                      <a:cs typeface="Times New Roman" pitchFamily="18" charset="0"/>
                    </a:rPr>
                    <a:t>  t1</a:t>
                  </a:r>
                </a:p>
                <a:p>
                  <a:pPr algn="just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25692" name="Rectangle 133"/>
                <p:cNvSpPr>
                  <a:spLocks noChangeArrowheads="1"/>
                </p:cNvSpPr>
                <p:nvPr/>
              </p:nvSpPr>
              <p:spPr bwMode="auto">
                <a:xfrm>
                  <a:off x="1222" y="806"/>
                  <a:ext cx="399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5628" name="Group 134"/>
              <p:cNvGrpSpPr>
                <a:grpSpLocks/>
              </p:cNvGrpSpPr>
              <p:nvPr/>
            </p:nvGrpSpPr>
            <p:grpSpPr bwMode="auto">
              <a:xfrm>
                <a:off x="1621" y="806"/>
                <a:ext cx="448" cy="403"/>
                <a:chOff x="1621" y="806"/>
                <a:chExt cx="448" cy="403"/>
              </a:xfrm>
            </p:grpSpPr>
            <p:sp>
              <p:nvSpPr>
                <p:cNvPr id="25689" name="Rectangle 135"/>
                <p:cNvSpPr>
                  <a:spLocks noChangeArrowheads="1"/>
                </p:cNvSpPr>
                <p:nvPr/>
              </p:nvSpPr>
              <p:spPr bwMode="auto">
                <a:xfrm>
                  <a:off x="1664" y="806"/>
                  <a:ext cx="362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just" eaLnBrk="1" hangingPunct="1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r>
                    <a:rPr lang="en-US" sz="1600">
                      <a:latin typeface="Times New Roman" pitchFamily="18" charset="0"/>
                      <a:cs typeface="Times New Roman" pitchFamily="18" charset="0"/>
                    </a:rPr>
                    <a:t>   t2</a:t>
                  </a:r>
                </a:p>
                <a:p>
                  <a:pPr algn="just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25690" name="Rectangle 136"/>
                <p:cNvSpPr>
                  <a:spLocks noChangeArrowheads="1"/>
                </p:cNvSpPr>
                <p:nvPr/>
              </p:nvSpPr>
              <p:spPr bwMode="auto">
                <a:xfrm>
                  <a:off x="1621" y="806"/>
                  <a:ext cx="448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5629" name="Group 137"/>
              <p:cNvGrpSpPr>
                <a:grpSpLocks/>
              </p:cNvGrpSpPr>
              <p:nvPr/>
            </p:nvGrpSpPr>
            <p:grpSpPr bwMode="auto">
              <a:xfrm>
                <a:off x="0" y="1209"/>
                <a:ext cx="338" cy="403"/>
                <a:chOff x="0" y="1209"/>
                <a:chExt cx="338" cy="403"/>
              </a:xfrm>
            </p:grpSpPr>
            <p:sp>
              <p:nvSpPr>
                <p:cNvPr id="25687" name="Rectangle 138"/>
                <p:cNvSpPr>
                  <a:spLocks noChangeArrowheads="1"/>
                </p:cNvSpPr>
                <p:nvPr/>
              </p:nvSpPr>
              <p:spPr bwMode="auto">
                <a:xfrm>
                  <a:off x="43" y="1209"/>
                  <a:ext cx="252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just" eaLnBrk="1" hangingPunct="1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r>
                    <a:rPr lang="en-US" sz="1600">
                      <a:latin typeface="Times New Roman" pitchFamily="18" charset="0"/>
                      <a:cs typeface="Times New Roman" pitchFamily="18" charset="0"/>
                    </a:rPr>
                    <a:t> (2)</a:t>
                  </a:r>
                </a:p>
                <a:p>
                  <a:pPr algn="just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25688" name="Rectangle 139"/>
                <p:cNvSpPr>
                  <a:spLocks noChangeArrowheads="1"/>
                </p:cNvSpPr>
                <p:nvPr/>
              </p:nvSpPr>
              <p:spPr bwMode="auto">
                <a:xfrm>
                  <a:off x="0" y="1209"/>
                  <a:ext cx="338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5630" name="Group 140"/>
              <p:cNvGrpSpPr>
                <a:grpSpLocks/>
              </p:cNvGrpSpPr>
              <p:nvPr/>
            </p:nvGrpSpPr>
            <p:grpSpPr bwMode="auto">
              <a:xfrm>
                <a:off x="338" y="1209"/>
                <a:ext cx="485" cy="403"/>
                <a:chOff x="338" y="1209"/>
                <a:chExt cx="485" cy="403"/>
              </a:xfrm>
            </p:grpSpPr>
            <p:sp>
              <p:nvSpPr>
                <p:cNvPr id="25685" name="Rectangle 141"/>
                <p:cNvSpPr>
                  <a:spLocks noChangeArrowheads="1"/>
                </p:cNvSpPr>
                <p:nvPr/>
              </p:nvSpPr>
              <p:spPr bwMode="auto">
                <a:xfrm>
                  <a:off x="381" y="1209"/>
                  <a:ext cx="399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just" eaLnBrk="1" hangingPunct="1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r>
                    <a:rPr lang="en-US" sz="1600">
                      <a:latin typeface="Times New Roman" pitchFamily="18" charset="0"/>
                      <a:cs typeface="Times New Roman" pitchFamily="18" charset="0"/>
                    </a:rPr>
                    <a:t>uminus</a:t>
                  </a:r>
                </a:p>
                <a:p>
                  <a:pPr algn="just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25686" name="Rectangle 142"/>
                <p:cNvSpPr>
                  <a:spLocks noChangeArrowheads="1"/>
                </p:cNvSpPr>
                <p:nvPr/>
              </p:nvSpPr>
              <p:spPr bwMode="auto">
                <a:xfrm>
                  <a:off x="338" y="1209"/>
                  <a:ext cx="485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5631" name="Group 143"/>
              <p:cNvGrpSpPr>
                <a:grpSpLocks/>
              </p:cNvGrpSpPr>
              <p:nvPr/>
            </p:nvGrpSpPr>
            <p:grpSpPr bwMode="auto">
              <a:xfrm>
                <a:off x="823" y="1209"/>
                <a:ext cx="399" cy="403"/>
                <a:chOff x="823" y="1209"/>
                <a:chExt cx="399" cy="403"/>
              </a:xfrm>
            </p:grpSpPr>
            <p:sp>
              <p:nvSpPr>
                <p:cNvPr id="25683" name="Rectangle 144"/>
                <p:cNvSpPr>
                  <a:spLocks noChangeArrowheads="1"/>
                </p:cNvSpPr>
                <p:nvPr/>
              </p:nvSpPr>
              <p:spPr bwMode="auto">
                <a:xfrm>
                  <a:off x="866" y="1209"/>
                  <a:ext cx="313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just" eaLnBrk="1" hangingPunct="1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r>
                    <a:rPr lang="en-US" sz="1600">
                      <a:latin typeface="Times New Roman" pitchFamily="18" charset="0"/>
                      <a:cs typeface="Times New Roman" pitchFamily="18" charset="0"/>
                    </a:rPr>
                    <a:t>  c</a:t>
                  </a:r>
                </a:p>
                <a:p>
                  <a:pPr algn="just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25684" name="Rectangle 145"/>
                <p:cNvSpPr>
                  <a:spLocks noChangeArrowheads="1"/>
                </p:cNvSpPr>
                <p:nvPr/>
              </p:nvSpPr>
              <p:spPr bwMode="auto">
                <a:xfrm>
                  <a:off x="823" y="1209"/>
                  <a:ext cx="399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5632" name="Group 146"/>
              <p:cNvGrpSpPr>
                <a:grpSpLocks/>
              </p:cNvGrpSpPr>
              <p:nvPr/>
            </p:nvGrpSpPr>
            <p:grpSpPr bwMode="auto">
              <a:xfrm>
                <a:off x="1222" y="1209"/>
                <a:ext cx="399" cy="403"/>
                <a:chOff x="1222" y="1209"/>
                <a:chExt cx="399" cy="403"/>
              </a:xfrm>
            </p:grpSpPr>
            <p:sp>
              <p:nvSpPr>
                <p:cNvPr id="25681" name="Rectangle 147"/>
                <p:cNvSpPr>
                  <a:spLocks noChangeArrowheads="1"/>
                </p:cNvSpPr>
                <p:nvPr/>
              </p:nvSpPr>
              <p:spPr bwMode="auto">
                <a:xfrm>
                  <a:off x="1265" y="1209"/>
                  <a:ext cx="313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just" eaLnBrk="1" hangingPunct="1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r>
                    <a:rPr lang="en-US" sz="1600">
                      <a:latin typeface="Courier" charset="0"/>
                      <a:cs typeface="Times New Roman" pitchFamily="18" charset="0"/>
                    </a:rPr>
                    <a:t> </a:t>
                  </a:r>
                  <a:endParaRPr lang="en-US" sz="1600">
                    <a:latin typeface="Times New Roman" pitchFamily="18" charset="0"/>
                    <a:cs typeface="Times New Roman" pitchFamily="18" charset="0"/>
                  </a:endParaRPr>
                </a:p>
                <a:p>
                  <a:pPr algn="just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25682" name="Rectangle 148"/>
                <p:cNvSpPr>
                  <a:spLocks noChangeArrowheads="1"/>
                </p:cNvSpPr>
                <p:nvPr/>
              </p:nvSpPr>
              <p:spPr bwMode="auto">
                <a:xfrm>
                  <a:off x="1222" y="1209"/>
                  <a:ext cx="399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5633" name="Group 149"/>
              <p:cNvGrpSpPr>
                <a:grpSpLocks/>
              </p:cNvGrpSpPr>
              <p:nvPr/>
            </p:nvGrpSpPr>
            <p:grpSpPr bwMode="auto">
              <a:xfrm>
                <a:off x="1621" y="1209"/>
                <a:ext cx="448" cy="403"/>
                <a:chOff x="1621" y="1209"/>
                <a:chExt cx="448" cy="403"/>
              </a:xfrm>
            </p:grpSpPr>
            <p:sp>
              <p:nvSpPr>
                <p:cNvPr id="25679" name="Rectangle 150"/>
                <p:cNvSpPr>
                  <a:spLocks noChangeArrowheads="1"/>
                </p:cNvSpPr>
                <p:nvPr/>
              </p:nvSpPr>
              <p:spPr bwMode="auto">
                <a:xfrm>
                  <a:off x="1664" y="1209"/>
                  <a:ext cx="362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just" eaLnBrk="1" hangingPunct="1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r>
                    <a:rPr lang="en-US" sz="1600">
                      <a:latin typeface="Times New Roman" pitchFamily="18" charset="0"/>
                      <a:cs typeface="Times New Roman" pitchFamily="18" charset="0"/>
                    </a:rPr>
                    <a:t>   t3</a:t>
                  </a:r>
                </a:p>
                <a:p>
                  <a:pPr algn="just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25680" name="Rectangle 151"/>
                <p:cNvSpPr>
                  <a:spLocks noChangeArrowheads="1"/>
                </p:cNvSpPr>
                <p:nvPr/>
              </p:nvSpPr>
              <p:spPr bwMode="auto">
                <a:xfrm>
                  <a:off x="1621" y="1209"/>
                  <a:ext cx="448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5634" name="Group 152"/>
              <p:cNvGrpSpPr>
                <a:grpSpLocks/>
              </p:cNvGrpSpPr>
              <p:nvPr/>
            </p:nvGrpSpPr>
            <p:grpSpPr bwMode="auto">
              <a:xfrm>
                <a:off x="0" y="1612"/>
                <a:ext cx="338" cy="403"/>
                <a:chOff x="0" y="1612"/>
                <a:chExt cx="338" cy="403"/>
              </a:xfrm>
            </p:grpSpPr>
            <p:sp>
              <p:nvSpPr>
                <p:cNvPr id="25677" name="Rectangle 153"/>
                <p:cNvSpPr>
                  <a:spLocks noChangeArrowheads="1"/>
                </p:cNvSpPr>
                <p:nvPr/>
              </p:nvSpPr>
              <p:spPr bwMode="auto">
                <a:xfrm>
                  <a:off x="43" y="1612"/>
                  <a:ext cx="252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just" eaLnBrk="1" hangingPunct="1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r>
                    <a:rPr lang="en-US" sz="1600">
                      <a:latin typeface="Times New Roman" pitchFamily="18" charset="0"/>
                      <a:cs typeface="Times New Roman" pitchFamily="18" charset="0"/>
                    </a:rPr>
                    <a:t> (3)</a:t>
                  </a:r>
                </a:p>
                <a:p>
                  <a:pPr algn="just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25678" name="Rectangle 154"/>
                <p:cNvSpPr>
                  <a:spLocks noChangeArrowheads="1"/>
                </p:cNvSpPr>
                <p:nvPr/>
              </p:nvSpPr>
              <p:spPr bwMode="auto">
                <a:xfrm>
                  <a:off x="0" y="1612"/>
                  <a:ext cx="338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5635" name="Group 155"/>
              <p:cNvGrpSpPr>
                <a:grpSpLocks/>
              </p:cNvGrpSpPr>
              <p:nvPr/>
            </p:nvGrpSpPr>
            <p:grpSpPr bwMode="auto">
              <a:xfrm>
                <a:off x="338" y="1612"/>
                <a:ext cx="485" cy="403"/>
                <a:chOff x="338" y="1612"/>
                <a:chExt cx="485" cy="403"/>
              </a:xfrm>
            </p:grpSpPr>
            <p:sp>
              <p:nvSpPr>
                <p:cNvPr id="25675" name="Rectangle 156"/>
                <p:cNvSpPr>
                  <a:spLocks noChangeArrowheads="1"/>
                </p:cNvSpPr>
                <p:nvPr/>
              </p:nvSpPr>
              <p:spPr bwMode="auto">
                <a:xfrm>
                  <a:off x="381" y="1612"/>
                  <a:ext cx="399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just" eaLnBrk="1" hangingPunct="1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r>
                    <a:rPr lang="en-US" sz="1600">
                      <a:latin typeface="Times New Roman" pitchFamily="18" charset="0"/>
                      <a:cs typeface="Times New Roman" pitchFamily="18" charset="0"/>
                    </a:rPr>
                    <a:t>   *</a:t>
                  </a:r>
                </a:p>
                <a:p>
                  <a:pPr algn="just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25676" name="Rectangle 157"/>
                <p:cNvSpPr>
                  <a:spLocks noChangeArrowheads="1"/>
                </p:cNvSpPr>
                <p:nvPr/>
              </p:nvSpPr>
              <p:spPr bwMode="auto">
                <a:xfrm>
                  <a:off x="338" y="1612"/>
                  <a:ext cx="485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5636" name="Group 158"/>
              <p:cNvGrpSpPr>
                <a:grpSpLocks/>
              </p:cNvGrpSpPr>
              <p:nvPr/>
            </p:nvGrpSpPr>
            <p:grpSpPr bwMode="auto">
              <a:xfrm>
                <a:off x="823" y="1612"/>
                <a:ext cx="399" cy="403"/>
                <a:chOff x="823" y="1612"/>
                <a:chExt cx="399" cy="403"/>
              </a:xfrm>
            </p:grpSpPr>
            <p:sp>
              <p:nvSpPr>
                <p:cNvPr id="25673" name="Rectangle 159"/>
                <p:cNvSpPr>
                  <a:spLocks noChangeArrowheads="1"/>
                </p:cNvSpPr>
                <p:nvPr/>
              </p:nvSpPr>
              <p:spPr bwMode="auto">
                <a:xfrm>
                  <a:off x="866" y="1612"/>
                  <a:ext cx="313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just" eaLnBrk="1" hangingPunct="1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r>
                    <a:rPr lang="en-US" sz="1600" dirty="0">
                      <a:latin typeface="Times New Roman" pitchFamily="18" charset="0"/>
                      <a:cs typeface="Times New Roman" pitchFamily="18" charset="0"/>
                    </a:rPr>
                    <a:t>  a</a:t>
                  </a:r>
                </a:p>
                <a:p>
                  <a:pPr algn="just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endParaRPr lang="en-US" sz="1600" dirty="0">
                    <a:latin typeface="Times New Roman" pitchFamily="18" charset="0"/>
                  </a:endParaRPr>
                </a:p>
              </p:txBody>
            </p:sp>
            <p:sp>
              <p:nvSpPr>
                <p:cNvPr id="25674" name="Rectangle 160"/>
                <p:cNvSpPr>
                  <a:spLocks noChangeArrowheads="1"/>
                </p:cNvSpPr>
                <p:nvPr/>
              </p:nvSpPr>
              <p:spPr bwMode="auto">
                <a:xfrm>
                  <a:off x="823" y="1612"/>
                  <a:ext cx="399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5637" name="Group 161"/>
              <p:cNvGrpSpPr>
                <a:grpSpLocks/>
              </p:cNvGrpSpPr>
              <p:nvPr/>
            </p:nvGrpSpPr>
            <p:grpSpPr bwMode="auto">
              <a:xfrm>
                <a:off x="1222" y="1612"/>
                <a:ext cx="399" cy="403"/>
                <a:chOff x="1222" y="1612"/>
                <a:chExt cx="399" cy="403"/>
              </a:xfrm>
            </p:grpSpPr>
            <p:sp>
              <p:nvSpPr>
                <p:cNvPr id="25671" name="Rectangle 162"/>
                <p:cNvSpPr>
                  <a:spLocks noChangeArrowheads="1"/>
                </p:cNvSpPr>
                <p:nvPr/>
              </p:nvSpPr>
              <p:spPr bwMode="auto">
                <a:xfrm>
                  <a:off x="1265" y="1612"/>
                  <a:ext cx="313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just" eaLnBrk="1" hangingPunct="1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r>
                    <a:rPr lang="en-US" sz="1600">
                      <a:latin typeface="Times New Roman" pitchFamily="18" charset="0"/>
                      <a:cs typeface="Times New Roman" pitchFamily="18" charset="0"/>
                    </a:rPr>
                    <a:t>  t3</a:t>
                  </a:r>
                </a:p>
                <a:p>
                  <a:pPr algn="just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25672" name="Rectangle 163"/>
                <p:cNvSpPr>
                  <a:spLocks noChangeArrowheads="1"/>
                </p:cNvSpPr>
                <p:nvPr/>
              </p:nvSpPr>
              <p:spPr bwMode="auto">
                <a:xfrm>
                  <a:off x="1222" y="1612"/>
                  <a:ext cx="399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5638" name="Group 164"/>
              <p:cNvGrpSpPr>
                <a:grpSpLocks/>
              </p:cNvGrpSpPr>
              <p:nvPr/>
            </p:nvGrpSpPr>
            <p:grpSpPr bwMode="auto">
              <a:xfrm>
                <a:off x="1621" y="1612"/>
                <a:ext cx="448" cy="403"/>
                <a:chOff x="1621" y="1612"/>
                <a:chExt cx="448" cy="403"/>
              </a:xfrm>
            </p:grpSpPr>
            <p:sp>
              <p:nvSpPr>
                <p:cNvPr id="25669" name="Rectangle 165"/>
                <p:cNvSpPr>
                  <a:spLocks noChangeArrowheads="1"/>
                </p:cNvSpPr>
                <p:nvPr/>
              </p:nvSpPr>
              <p:spPr bwMode="auto">
                <a:xfrm>
                  <a:off x="1664" y="1612"/>
                  <a:ext cx="362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just" eaLnBrk="1" hangingPunct="1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r>
                    <a:rPr lang="en-US" sz="1600">
                      <a:latin typeface="Times New Roman" pitchFamily="18" charset="0"/>
                      <a:cs typeface="Times New Roman" pitchFamily="18" charset="0"/>
                    </a:rPr>
                    <a:t>   t4</a:t>
                  </a:r>
                </a:p>
                <a:p>
                  <a:pPr algn="just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25670" name="Rectangle 166"/>
                <p:cNvSpPr>
                  <a:spLocks noChangeArrowheads="1"/>
                </p:cNvSpPr>
                <p:nvPr/>
              </p:nvSpPr>
              <p:spPr bwMode="auto">
                <a:xfrm>
                  <a:off x="1621" y="1612"/>
                  <a:ext cx="448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5639" name="Group 167"/>
              <p:cNvGrpSpPr>
                <a:grpSpLocks/>
              </p:cNvGrpSpPr>
              <p:nvPr/>
            </p:nvGrpSpPr>
            <p:grpSpPr bwMode="auto">
              <a:xfrm>
                <a:off x="0" y="2015"/>
                <a:ext cx="338" cy="403"/>
                <a:chOff x="0" y="2015"/>
                <a:chExt cx="338" cy="403"/>
              </a:xfrm>
            </p:grpSpPr>
            <p:sp>
              <p:nvSpPr>
                <p:cNvPr id="25667" name="Rectangle 168"/>
                <p:cNvSpPr>
                  <a:spLocks noChangeArrowheads="1"/>
                </p:cNvSpPr>
                <p:nvPr/>
              </p:nvSpPr>
              <p:spPr bwMode="auto">
                <a:xfrm>
                  <a:off x="43" y="2015"/>
                  <a:ext cx="252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just" eaLnBrk="1" hangingPunct="1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r>
                    <a:rPr lang="en-US" sz="1600">
                      <a:latin typeface="Times New Roman" pitchFamily="18" charset="0"/>
                      <a:cs typeface="Times New Roman" pitchFamily="18" charset="0"/>
                    </a:rPr>
                    <a:t> (4)</a:t>
                  </a:r>
                </a:p>
                <a:p>
                  <a:pPr algn="just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25668" name="Rectangle 169"/>
                <p:cNvSpPr>
                  <a:spLocks noChangeArrowheads="1"/>
                </p:cNvSpPr>
                <p:nvPr/>
              </p:nvSpPr>
              <p:spPr bwMode="auto">
                <a:xfrm>
                  <a:off x="0" y="2015"/>
                  <a:ext cx="338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5640" name="Group 170"/>
              <p:cNvGrpSpPr>
                <a:grpSpLocks/>
              </p:cNvGrpSpPr>
              <p:nvPr/>
            </p:nvGrpSpPr>
            <p:grpSpPr bwMode="auto">
              <a:xfrm>
                <a:off x="338" y="2015"/>
                <a:ext cx="485" cy="403"/>
                <a:chOff x="338" y="2015"/>
                <a:chExt cx="485" cy="403"/>
              </a:xfrm>
            </p:grpSpPr>
            <p:sp>
              <p:nvSpPr>
                <p:cNvPr id="25665" name="Rectangle 171"/>
                <p:cNvSpPr>
                  <a:spLocks noChangeArrowheads="1"/>
                </p:cNvSpPr>
                <p:nvPr/>
              </p:nvSpPr>
              <p:spPr bwMode="auto">
                <a:xfrm>
                  <a:off x="381" y="2015"/>
                  <a:ext cx="399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just" eaLnBrk="1" hangingPunct="1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r>
                    <a:rPr lang="en-US" sz="1600">
                      <a:latin typeface="Times New Roman" pitchFamily="18" charset="0"/>
                      <a:cs typeface="Times New Roman" pitchFamily="18" charset="0"/>
                    </a:rPr>
                    <a:t>   +</a:t>
                  </a:r>
                </a:p>
                <a:p>
                  <a:pPr algn="just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25666" name="Rectangle 172"/>
                <p:cNvSpPr>
                  <a:spLocks noChangeArrowheads="1"/>
                </p:cNvSpPr>
                <p:nvPr/>
              </p:nvSpPr>
              <p:spPr bwMode="auto">
                <a:xfrm>
                  <a:off x="338" y="2015"/>
                  <a:ext cx="485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5641" name="Group 173"/>
              <p:cNvGrpSpPr>
                <a:grpSpLocks/>
              </p:cNvGrpSpPr>
              <p:nvPr/>
            </p:nvGrpSpPr>
            <p:grpSpPr bwMode="auto">
              <a:xfrm>
                <a:off x="823" y="2015"/>
                <a:ext cx="399" cy="403"/>
                <a:chOff x="823" y="2015"/>
                <a:chExt cx="399" cy="403"/>
              </a:xfrm>
            </p:grpSpPr>
            <p:sp>
              <p:nvSpPr>
                <p:cNvPr id="25663" name="Rectangle 174"/>
                <p:cNvSpPr>
                  <a:spLocks noChangeArrowheads="1"/>
                </p:cNvSpPr>
                <p:nvPr/>
              </p:nvSpPr>
              <p:spPr bwMode="auto">
                <a:xfrm>
                  <a:off x="866" y="2015"/>
                  <a:ext cx="313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just" eaLnBrk="1" hangingPunct="1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r>
                    <a:rPr lang="en-US" sz="1600">
                      <a:latin typeface="Times New Roman" pitchFamily="18" charset="0"/>
                      <a:cs typeface="Times New Roman" pitchFamily="18" charset="0"/>
                    </a:rPr>
                    <a:t>  t2</a:t>
                  </a:r>
                </a:p>
                <a:p>
                  <a:pPr algn="just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25664" name="Rectangle 175"/>
                <p:cNvSpPr>
                  <a:spLocks noChangeArrowheads="1"/>
                </p:cNvSpPr>
                <p:nvPr/>
              </p:nvSpPr>
              <p:spPr bwMode="auto">
                <a:xfrm>
                  <a:off x="823" y="2015"/>
                  <a:ext cx="399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5642" name="Group 176"/>
              <p:cNvGrpSpPr>
                <a:grpSpLocks/>
              </p:cNvGrpSpPr>
              <p:nvPr/>
            </p:nvGrpSpPr>
            <p:grpSpPr bwMode="auto">
              <a:xfrm>
                <a:off x="1222" y="2015"/>
                <a:ext cx="399" cy="403"/>
                <a:chOff x="1222" y="2015"/>
                <a:chExt cx="399" cy="403"/>
              </a:xfrm>
            </p:grpSpPr>
            <p:sp>
              <p:nvSpPr>
                <p:cNvPr id="25661" name="Rectangle 177"/>
                <p:cNvSpPr>
                  <a:spLocks noChangeArrowheads="1"/>
                </p:cNvSpPr>
                <p:nvPr/>
              </p:nvSpPr>
              <p:spPr bwMode="auto">
                <a:xfrm>
                  <a:off x="1265" y="2015"/>
                  <a:ext cx="313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just" eaLnBrk="1" hangingPunct="1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r>
                    <a:rPr lang="en-US" sz="1600">
                      <a:latin typeface="Times New Roman" pitchFamily="18" charset="0"/>
                      <a:cs typeface="Times New Roman" pitchFamily="18" charset="0"/>
                    </a:rPr>
                    <a:t>  t4</a:t>
                  </a:r>
                </a:p>
                <a:p>
                  <a:pPr algn="just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25662" name="Rectangle 178"/>
                <p:cNvSpPr>
                  <a:spLocks noChangeArrowheads="1"/>
                </p:cNvSpPr>
                <p:nvPr/>
              </p:nvSpPr>
              <p:spPr bwMode="auto">
                <a:xfrm>
                  <a:off x="1222" y="2015"/>
                  <a:ext cx="399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5643" name="Group 179"/>
              <p:cNvGrpSpPr>
                <a:grpSpLocks/>
              </p:cNvGrpSpPr>
              <p:nvPr/>
            </p:nvGrpSpPr>
            <p:grpSpPr bwMode="auto">
              <a:xfrm>
                <a:off x="1621" y="2015"/>
                <a:ext cx="448" cy="403"/>
                <a:chOff x="1621" y="2015"/>
                <a:chExt cx="448" cy="403"/>
              </a:xfrm>
            </p:grpSpPr>
            <p:sp>
              <p:nvSpPr>
                <p:cNvPr id="25659" name="Rectangle 180"/>
                <p:cNvSpPr>
                  <a:spLocks noChangeArrowheads="1"/>
                </p:cNvSpPr>
                <p:nvPr/>
              </p:nvSpPr>
              <p:spPr bwMode="auto">
                <a:xfrm>
                  <a:off x="1664" y="2015"/>
                  <a:ext cx="362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just" eaLnBrk="1" hangingPunct="1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r>
                    <a:rPr lang="en-US" sz="1600">
                      <a:latin typeface="Times New Roman" pitchFamily="18" charset="0"/>
                      <a:cs typeface="Times New Roman" pitchFamily="18" charset="0"/>
                    </a:rPr>
                    <a:t>   t5</a:t>
                  </a:r>
                </a:p>
                <a:p>
                  <a:pPr algn="just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25660" name="Rectangle 181"/>
                <p:cNvSpPr>
                  <a:spLocks noChangeArrowheads="1"/>
                </p:cNvSpPr>
                <p:nvPr/>
              </p:nvSpPr>
              <p:spPr bwMode="auto">
                <a:xfrm>
                  <a:off x="1621" y="2015"/>
                  <a:ext cx="448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5644" name="Group 182"/>
              <p:cNvGrpSpPr>
                <a:grpSpLocks/>
              </p:cNvGrpSpPr>
              <p:nvPr/>
            </p:nvGrpSpPr>
            <p:grpSpPr bwMode="auto">
              <a:xfrm>
                <a:off x="0" y="2418"/>
                <a:ext cx="338" cy="403"/>
                <a:chOff x="0" y="2418"/>
                <a:chExt cx="338" cy="403"/>
              </a:xfrm>
            </p:grpSpPr>
            <p:sp>
              <p:nvSpPr>
                <p:cNvPr id="25657" name="Rectangle 183"/>
                <p:cNvSpPr>
                  <a:spLocks noChangeArrowheads="1"/>
                </p:cNvSpPr>
                <p:nvPr/>
              </p:nvSpPr>
              <p:spPr bwMode="auto">
                <a:xfrm>
                  <a:off x="43" y="2418"/>
                  <a:ext cx="252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just" eaLnBrk="1" hangingPunct="1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r>
                    <a:rPr lang="en-US" sz="1600">
                      <a:latin typeface="Times New Roman" pitchFamily="18" charset="0"/>
                      <a:cs typeface="Times New Roman" pitchFamily="18" charset="0"/>
                    </a:rPr>
                    <a:t> (5)</a:t>
                  </a:r>
                </a:p>
                <a:p>
                  <a:pPr algn="just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25658" name="Rectangle 184"/>
                <p:cNvSpPr>
                  <a:spLocks noChangeArrowheads="1"/>
                </p:cNvSpPr>
                <p:nvPr/>
              </p:nvSpPr>
              <p:spPr bwMode="auto">
                <a:xfrm>
                  <a:off x="0" y="2418"/>
                  <a:ext cx="338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5645" name="Group 185"/>
              <p:cNvGrpSpPr>
                <a:grpSpLocks/>
              </p:cNvGrpSpPr>
              <p:nvPr/>
            </p:nvGrpSpPr>
            <p:grpSpPr bwMode="auto">
              <a:xfrm>
                <a:off x="338" y="2418"/>
                <a:ext cx="485" cy="403"/>
                <a:chOff x="338" y="2418"/>
                <a:chExt cx="485" cy="403"/>
              </a:xfrm>
            </p:grpSpPr>
            <p:sp>
              <p:nvSpPr>
                <p:cNvPr id="25655" name="Rectangle 186"/>
                <p:cNvSpPr>
                  <a:spLocks noChangeArrowheads="1"/>
                </p:cNvSpPr>
                <p:nvPr/>
              </p:nvSpPr>
              <p:spPr bwMode="auto">
                <a:xfrm>
                  <a:off x="381" y="2418"/>
                  <a:ext cx="399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just" eaLnBrk="1" hangingPunct="1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r>
                    <a:rPr lang="en-US" sz="1600">
                      <a:latin typeface="Times New Roman" pitchFamily="18" charset="0"/>
                      <a:cs typeface="Times New Roman" pitchFamily="18" charset="0"/>
                    </a:rPr>
                    <a:t>   </a:t>
                  </a:r>
                  <a:r>
                    <a:rPr lang="en-US" sz="1600" b="1">
                      <a:latin typeface="Times New Roman" pitchFamily="18" charset="0"/>
                      <a:cs typeface="Times New Roman" pitchFamily="18" charset="0"/>
                    </a:rPr>
                    <a:t>:</a:t>
                  </a:r>
                  <a:r>
                    <a:rPr lang="en-US" sz="1600">
                      <a:latin typeface="Times New Roman" pitchFamily="18" charset="0"/>
                      <a:cs typeface="Times New Roman" pitchFamily="18" charset="0"/>
                    </a:rPr>
                    <a:t>=</a:t>
                  </a:r>
                </a:p>
                <a:p>
                  <a:pPr algn="just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25656" name="Rectangle 187"/>
                <p:cNvSpPr>
                  <a:spLocks noChangeArrowheads="1"/>
                </p:cNvSpPr>
                <p:nvPr/>
              </p:nvSpPr>
              <p:spPr bwMode="auto">
                <a:xfrm>
                  <a:off x="338" y="2418"/>
                  <a:ext cx="485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5646" name="Group 188"/>
              <p:cNvGrpSpPr>
                <a:grpSpLocks/>
              </p:cNvGrpSpPr>
              <p:nvPr/>
            </p:nvGrpSpPr>
            <p:grpSpPr bwMode="auto">
              <a:xfrm>
                <a:off x="823" y="2418"/>
                <a:ext cx="399" cy="403"/>
                <a:chOff x="823" y="2418"/>
                <a:chExt cx="399" cy="403"/>
              </a:xfrm>
            </p:grpSpPr>
            <p:sp>
              <p:nvSpPr>
                <p:cNvPr id="25653" name="Rectangle 189"/>
                <p:cNvSpPr>
                  <a:spLocks noChangeArrowheads="1"/>
                </p:cNvSpPr>
                <p:nvPr/>
              </p:nvSpPr>
              <p:spPr bwMode="auto">
                <a:xfrm>
                  <a:off x="866" y="2418"/>
                  <a:ext cx="313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just" eaLnBrk="1" hangingPunct="1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r>
                    <a:rPr lang="en-US" sz="1600">
                      <a:latin typeface="Times New Roman" pitchFamily="18" charset="0"/>
                      <a:cs typeface="Times New Roman" pitchFamily="18" charset="0"/>
                    </a:rPr>
                    <a:t>  t5</a:t>
                  </a:r>
                </a:p>
                <a:p>
                  <a:pPr algn="just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25654" name="Rectangle 190"/>
                <p:cNvSpPr>
                  <a:spLocks noChangeArrowheads="1"/>
                </p:cNvSpPr>
                <p:nvPr/>
              </p:nvSpPr>
              <p:spPr bwMode="auto">
                <a:xfrm>
                  <a:off x="823" y="2418"/>
                  <a:ext cx="399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5647" name="Group 191"/>
              <p:cNvGrpSpPr>
                <a:grpSpLocks/>
              </p:cNvGrpSpPr>
              <p:nvPr/>
            </p:nvGrpSpPr>
            <p:grpSpPr bwMode="auto">
              <a:xfrm>
                <a:off x="1222" y="2418"/>
                <a:ext cx="399" cy="403"/>
                <a:chOff x="1222" y="2418"/>
                <a:chExt cx="399" cy="403"/>
              </a:xfrm>
            </p:grpSpPr>
            <p:sp>
              <p:nvSpPr>
                <p:cNvPr id="25651" name="Rectangle 192"/>
                <p:cNvSpPr>
                  <a:spLocks noChangeArrowheads="1"/>
                </p:cNvSpPr>
                <p:nvPr/>
              </p:nvSpPr>
              <p:spPr bwMode="auto">
                <a:xfrm>
                  <a:off x="1265" y="2418"/>
                  <a:ext cx="313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just" eaLnBrk="1" hangingPunct="1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r>
                    <a:rPr lang="en-US" sz="1600">
                      <a:latin typeface="Courier" charset="0"/>
                      <a:cs typeface="Times New Roman" pitchFamily="18" charset="0"/>
                    </a:rPr>
                    <a:t> </a:t>
                  </a:r>
                  <a:endParaRPr lang="en-US" sz="1600">
                    <a:latin typeface="Times New Roman" pitchFamily="18" charset="0"/>
                    <a:cs typeface="Times New Roman" pitchFamily="18" charset="0"/>
                  </a:endParaRPr>
                </a:p>
                <a:p>
                  <a:pPr algn="just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25652" name="Rectangle 193"/>
                <p:cNvSpPr>
                  <a:spLocks noChangeArrowheads="1"/>
                </p:cNvSpPr>
                <p:nvPr/>
              </p:nvSpPr>
              <p:spPr bwMode="auto">
                <a:xfrm>
                  <a:off x="1222" y="2418"/>
                  <a:ext cx="399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5648" name="Group 194"/>
              <p:cNvGrpSpPr>
                <a:grpSpLocks/>
              </p:cNvGrpSpPr>
              <p:nvPr/>
            </p:nvGrpSpPr>
            <p:grpSpPr bwMode="auto">
              <a:xfrm>
                <a:off x="1621" y="2418"/>
                <a:ext cx="448" cy="403"/>
                <a:chOff x="1621" y="2418"/>
                <a:chExt cx="448" cy="403"/>
              </a:xfrm>
            </p:grpSpPr>
            <p:sp>
              <p:nvSpPr>
                <p:cNvPr id="25649" name="Rectangle 195"/>
                <p:cNvSpPr>
                  <a:spLocks noChangeArrowheads="1"/>
                </p:cNvSpPr>
                <p:nvPr/>
              </p:nvSpPr>
              <p:spPr bwMode="auto">
                <a:xfrm>
                  <a:off x="1664" y="2418"/>
                  <a:ext cx="362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just" eaLnBrk="1" hangingPunct="1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r>
                    <a:rPr lang="en-US" sz="1600">
                      <a:latin typeface="Times New Roman" pitchFamily="18" charset="0"/>
                      <a:cs typeface="Times New Roman" pitchFamily="18" charset="0"/>
                    </a:rPr>
                    <a:t>    a</a:t>
                  </a:r>
                </a:p>
                <a:p>
                  <a:pPr algn="just"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</a:tabLst>
                  </a:pPr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25650" name="Rectangle 196"/>
                <p:cNvSpPr>
                  <a:spLocks noChangeArrowheads="1"/>
                </p:cNvSpPr>
                <p:nvPr/>
              </p:nvSpPr>
              <p:spPr bwMode="auto">
                <a:xfrm>
                  <a:off x="1621" y="2418"/>
                  <a:ext cx="448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sp>
          <p:nvSpPr>
            <p:cNvPr id="25613" name="Rectangle 197"/>
            <p:cNvSpPr>
              <a:spLocks noChangeArrowheads="1"/>
            </p:cNvSpPr>
            <p:nvPr/>
          </p:nvSpPr>
          <p:spPr bwMode="auto">
            <a:xfrm>
              <a:off x="-3" y="-3"/>
              <a:ext cx="2075" cy="2827"/>
            </a:xfrm>
            <a:prstGeom prst="rect">
              <a:avLst/>
            </a:prstGeom>
            <a:noFill/>
            <a:ln w="9525">
              <a:solidFill>
                <a:srgbClr val="A0A0A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5606" name="Text Box 198"/>
          <p:cNvSpPr txBox="1">
            <a:spLocks noChangeArrowheads="1"/>
          </p:cNvSpPr>
          <p:nvPr/>
        </p:nvSpPr>
        <p:spPr bwMode="auto">
          <a:xfrm>
            <a:off x="457200" y="4038600"/>
            <a:ext cx="1981200" cy="2286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sz="2400" dirty="0">
                <a:latin typeface="Times New Roman" pitchFamily="18" charset="0"/>
              </a:rPr>
              <a:t>t1 := -c </a:t>
            </a:r>
          </a:p>
          <a:p>
            <a:r>
              <a:rPr lang="en-US" sz="2400" dirty="0">
                <a:latin typeface="Times New Roman" pitchFamily="18" charset="0"/>
              </a:rPr>
              <a:t>t2 :=  b * t1</a:t>
            </a:r>
          </a:p>
          <a:p>
            <a:r>
              <a:rPr lang="en-US" sz="2400" dirty="0">
                <a:latin typeface="Times New Roman" pitchFamily="18" charset="0"/>
              </a:rPr>
              <a:t>t3 := -c</a:t>
            </a:r>
          </a:p>
          <a:p>
            <a:r>
              <a:rPr lang="en-US" sz="2400" dirty="0">
                <a:latin typeface="Times New Roman" pitchFamily="18" charset="0"/>
              </a:rPr>
              <a:t>t4 := a * t3</a:t>
            </a:r>
          </a:p>
          <a:p>
            <a:r>
              <a:rPr lang="en-US" sz="2400" dirty="0">
                <a:latin typeface="Times New Roman" pitchFamily="18" charset="0"/>
              </a:rPr>
              <a:t>t5 := t2 + t4</a:t>
            </a:r>
          </a:p>
          <a:p>
            <a:r>
              <a:rPr lang="en-US" sz="2400" dirty="0">
                <a:latin typeface="Times New Roman" pitchFamily="18" charset="0"/>
              </a:rPr>
              <a:t>a := t5</a:t>
            </a:r>
          </a:p>
        </p:txBody>
      </p:sp>
      <p:sp>
        <p:nvSpPr>
          <p:cNvPr id="25607" name="Rectangle 199"/>
          <p:cNvSpPr>
            <a:spLocks noChangeArrowheads="1"/>
          </p:cNvSpPr>
          <p:nvPr/>
        </p:nvSpPr>
        <p:spPr bwMode="auto">
          <a:xfrm>
            <a:off x="6400800" y="5715000"/>
            <a:ext cx="1752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Triples </a:t>
            </a:r>
            <a:endParaRPr lang="en-US" sz="2000" dirty="0">
              <a:latin typeface="Times New Roman" pitchFamily="18" charset="0"/>
            </a:endParaRPr>
          </a:p>
        </p:txBody>
      </p:sp>
      <p:sp>
        <p:nvSpPr>
          <p:cNvPr id="25608" name="Text Box 200"/>
          <p:cNvSpPr txBox="1">
            <a:spLocks noChangeArrowheads="1"/>
          </p:cNvSpPr>
          <p:nvPr/>
        </p:nvSpPr>
        <p:spPr bwMode="auto">
          <a:xfrm>
            <a:off x="990600" y="3581400"/>
            <a:ext cx="2590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1" hangingPunct="1">
              <a:spcBef>
                <a:spcPct val="50000"/>
              </a:spcBef>
            </a:pPr>
            <a:r>
              <a:rPr lang="en-US" sz="2000">
                <a:latin typeface="Times New Roman" pitchFamily="18" charset="0"/>
                <a:cs typeface="Times New Roman" pitchFamily="18" charset="0"/>
              </a:rPr>
              <a:t>Quadruples</a:t>
            </a:r>
            <a:endParaRPr lang="en-US" sz="2000">
              <a:latin typeface="Times New Roman" pitchFamily="18" charset="0"/>
            </a:endParaRPr>
          </a:p>
        </p:txBody>
      </p:sp>
      <p:sp>
        <p:nvSpPr>
          <p:cNvPr id="25609" name="Freeform 201"/>
          <p:cNvSpPr>
            <a:spLocks/>
          </p:cNvSpPr>
          <p:nvPr/>
        </p:nvSpPr>
        <p:spPr bwMode="auto">
          <a:xfrm>
            <a:off x="2362200" y="3581400"/>
            <a:ext cx="927100" cy="914400"/>
          </a:xfrm>
          <a:custGeom>
            <a:avLst/>
            <a:gdLst>
              <a:gd name="T0" fmla="*/ 48 w 584"/>
              <a:gd name="T1" fmla="*/ 624 h 624"/>
              <a:gd name="T2" fmla="*/ 576 w 584"/>
              <a:gd name="T3" fmla="*/ 384 h 624"/>
              <a:gd name="T4" fmla="*/ 0 w 584"/>
              <a:gd name="T5" fmla="*/ 0 h 624"/>
              <a:gd name="T6" fmla="*/ 0 60000 65536"/>
              <a:gd name="T7" fmla="*/ 0 60000 65536"/>
              <a:gd name="T8" fmla="*/ 0 60000 65536"/>
              <a:gd name="T9" fmla="*/ 0 w 584"/>
              <a:gd name="T10" fmla="*/ 0 h 624"/>
              <a:gd name="T11" fmla="*/ 584 w 584"/>
              <a:gd name="T12" fmla="*/ 624 h 62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584" h="624">
                <a:moveTo>
                  <a:pt x="48" y="624"/>
                </a:moveTo>
                <a:cubicBezTo>
                  <a:pt x="316" y="556"/>
                  <a:pt x="584" y="488"/>
                  <a:pt x="576" y="384"/>
                </a:cubicBezTo>
                <a:cubicBezTo>
                  <a:pt x="568" y="280"/>
                  <a:pt x="96" y="64"/>
                  <a:pt x="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5610" name="Freeform 202"/>
          <p:cNvSpPr>
            <a:spLocks/>
          </p:cNvSpPr>
          <p:nvPr/>
        </p:nvSpPr>
        <p:spPr bwMode="auto">
          <a:xfrm>
            <a:off x="2438400" y="5638800"/>
            <a:ext cx="4114800" cy="533400"/>
          </a:xfrm>
          <a:custGeom>
            <a:avLst/>
            <a:gdLst>
              <a:gd name="T0" fmla="*/ 0 w 3320"/>
              <a:gd name="T1" fmla="*/ 768 h 944"/>
              <a:gd name="T2" fmla="*/ 2880 w 3320"/>
              <a:gd name="T3" fmla="*/ 816 h 944"/>
              <a:gd name="T4" fmla="*/ 2640 w 3320"/>
              <a:gd name="T5" fmla="*/ 0 h 944"/>
              <a:gd name="T6" fmla="*/ 0 60000 65536"/>
              <a:gd name="T7" fmla="*/ 0 60000 65536"/>
              <a:gd name="T8" fmla="*/ 0 60000 65536"/>
              <a:gd name="T9" fmla="*/ 0 w 3320"/>
              <a:gd name="T10" fmla="*/ 0 h 944"/>
              <a:gd name="T11" fmla="*/ 3320 w 3320"/>
              <a:gd name="T12" fmla="*/ 944 h 94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320" h="944">
                <a:moveTo>
                  <a:pt x="0" y="768"/>
                </a:moveTo>
                <a:cubicBezTo>
                  <a:pt x="1220" y="856"/>
                  <a:pt x="2440" y="944"/>
                  <a:pt x="2880" y="816"/>
                </a:cubicBezTo>
                <a:cubicBezTo>
                  <a:pt x="3320" y="688"/>
                  <a:pt x="2980" y="344"/>
                  <a:pt x="264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/>
              <a:t>Implementations of three-Address Statements</a:t>
            </a:r>
            <a:endParaRPr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E36179D-20BF-4851-8734-56E34A5F5761}" type="datetime3">
              <a:rPr lang="en-US" smtClean="0"/>
              <a:t>6 June 2025</a:t>
            </a:fld>
            <a:endParaRPr lang="en-US"/>
          </a:p>
        </p:txBody>
      </p:sp>
      <p:sp>
        <p:nvSpPr>
          <p:cNvPr id="26627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9E2C74A-B469-46B2-948B-48750011A815}" type="slidenum">
              <a:rPr lang="en-US"/>
              <a:pPr/>
              <a:t>21</a:t>
            </a:fld>
            <a:endParaRPr lang="en-US"/>
          </a:p>
        </p:txBody>
      </p:sp>
      <p:pic>
        <p:nvPicPr>
          <p:cNvPr id="26629" name="Picture 3"/>
          <p:cNvPicPr>
            <a:picLocks noChangeAspect="1" noChangeArrowheads="1"/>
          </p:cNvPicPr>
          <p:nvPr/>
        </p:nvPicPr>
        <p:blipFill>
          <a:blip r:embed="rId2"/>
          <a:srcRect b="21472"/>
          <a:stretch>
            <a:fillRect/>
          </a:stretch>
        </p:blipFill>
        <p:spPr bwMode="auto">
          <a:xfrm>
            <a:off x="457200" y="3505200"/>
            <a:ext cx="8305800" cy="198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30" name="Text Box 5"/>
          <p:cNvSpPr txBox="1">
            <a:spLocks noChangeArrowheads="1"/>
          </p:cNvSpPr>
          <p:nvPr/>
        </p:nvSpPr>
        <p:spPr bwMode="auto">
          <a:xfrm>
            <a:off x="304800" y="1466671"/>
            <a:ext cx="82296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ternary operation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like x[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]: = y requires two entries in the triple structure. 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/>
              <a:t>Implementations of three-Address Statements</a:t>
            </a:r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8EB5850-5F25-43EA-92CC-0E509D5E863C}" type="datetime3">
              <a:rPr lang="en-US" smtClean="0"/>
              <a:t>6 June 2025</a:t>
            </a:fld>
            <a:endParaRPr lang="en-US"/>
          </a:p>
        </p:txBody>
      </p:sp>
      <p:sp>
        <p:nvSpPr>
          <p:cNvPr id="27651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6ADEAFE-C90A-4F8E-A1D2-DF21C6352371}" type="slidenum">
              <a:rPr lang="en-US"/>
              <a:pPr/>
              <a:t>22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381000" y="1371600"/>
            <a:ext cx="8503920" cy="4572000"/>
          </a:xfrm>
        </p:spPr>
        <p:txBody>
          <a:bodyPr/>
          <a:lstStyle/>
          <a:p>
            <a:pPr algn="just">
              <a:spcBef>
                <a:spcPct val="50000"/>
              </a:spcBef>
              <a:buNone/>
            </a:pPr>
            <a:r>
              <a:rPr lang="en-US" sz="2600" b="1" dirty="0">
                <a:latin typeface="Times New Roman" pitchFamily="18" charset="0"/>
                <a:cs typeface="Times New Roman" pitchFamily="18" charset="0"/>
              </a:rPr>
              <a:t>Indirect Triples</a:t>
            </a:r>
          </a:p>
          <a:p>
            <a:pPr lvl="1" algn="just">
              <a:spcBef>
                <a:spcPct val="50000"/>
              </a:spcBef>
              <a:buFont typeface="Wingdings" pitchFamily="2" charset="2"/>
              <a:buChar char="Ø"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Listing pointers to triples, rather than listing the triples themselves. </a:t>
            </a:r>
          </a:p>
          <a:p>
            <a:pPr lvl="1" algn="just">
              <a:spcBef>
                <a:spcPct val="50000"/>
              </a:spcBef>
              <a:buFont typeface="Wingdings" pitchFamily="2" charset="2"/>
              <a:buChar char="Ø"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This implementation is naturally called indirect triples. </a:t>
            </a:r>
          </a:p>
          <a:p>
            <a:pPr lvl="1" algn="just">
              <a:spcBef>
                <a:spcPct val="50000"/>
              </a:spcBef>
              <a:buFont typeface="Wingdings" pitchFamily="2" charset="2"/>
              <a:buChar char="Ø"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Use an array statement to list pointers to triples in the desired order</a:t>
            </a:r>
            <a:endParaRPr lang="en-US" sz="2400" dirty="0"/>
          </a:p>
        </p:txBody>
      </p:sp>
      <p:pic>
        <p:nvPicPr>
          <p:cNvPr id="27655" name="Picture 5"/>
          <p:cNvPicPr>
            <a:picLocks noChangeAspect="1" noChangeArrowheads="1"/>
          </p:cNvPicPr>
          <p:nvPr/>
        </p:nvPicPr>
        <p:blipFill>
          <a:blip r:embed="rId2"/>
          <a:srcRect l="7456" t="11520" r="7456" b="21666"/>
          <a:stretch>
            <a:fillRect/>
          </a:stretch>
        </p:blipFill>
        <p:spPr bwMode="auto">
          <a:xfrm>
            <a:off x="1143000" y="4267200"/>
            <a:ext cx="67818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/>
              <a:t>Comparison of the Implementations 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98CD7D3-91A0-4C39-A90A-1D24DE486955}" type="datetime3">
              <a:rPr lang="en-US" smtClean="0"/>
              <a:t>6 June 2025</a:t>
            </a:fld>
            <a:endParaRPr lang="en-US"/>
          </a:p>
        </p:txBody>
      </p:sp>
      <p:sp>
        <p:nvSpPr>
          <p:cNvPr id="28675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3D5B022-0DCA-4878-89C6-4C5849707F78}" type="slidenum">
              <a:rPr lang="en-US"/>
              <a:pPr/>
              <a:t>23</a:t>
            </a:fld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Using the quadruple notation, a three- address statement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a temporary can immediately access the location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via the symbol table.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In the triples declaration;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moving a statement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that defines a temporary value requires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to change all references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to that statement in the arg1 and arg2 arrays. 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This problem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makes triples difficult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to use in an optimizing compiler. </a:t>
            </a:r>
          </a:p>
          <a:p>
            <a:pPr>
              <a:buFont typeface="Wingdings" pitchFamily="2" charset="2"/>
              <a:buChar char="Ø"/>
            </a:pPr>
            <a:endParaRPr lang="en-US" sz="2400" dirty="0"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Comparison of the Implementations 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4B6B891-1C1B-470D-8556-58C31B3E97E2}" type="datetime3">
              <a:rPr lang="en-US" smtClean="0"/>
              <a:t>6 June 2025</a:t>
            </a:fld>
            <a:endParaRPr lang="en-US"/>
          </a:p>
        </p:txBody>
      </p:sp>
      <p:sp>
        <p:nvSpPr>
          <p:cNvPr id="29699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8F65201-C668-49C0-B40F-EAA8F10A3B62}" type="slidenum">
              <a:rPr lang="en-US"/>
              <a:pPr/>
              <a:t>24</a:t>
            </a:fld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"/>
          </p:nvPr>
        </p:nvSpPr>
        <p:spPr>
          <a:xfrm>
            <a:off x="377952" y="1527048"/>
            <a:ext cx="8461248" cy="4572000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en-US" sz="2400">
                <a:latin typeface="Times New Roman" pitchFamily="18" charset="0"/>
                <a:cs typeface="Times New Roman" pitchFamily="18" charset="0"/>
              </a:rPr>
              <a:t>Indirect triples present </a:t>
            </a:r>
            <a:r>
              <a:rPr lang="en-US" sz="2400" b="1">
                <a:latin typeface="Times New Roman" pitchFamily="18" charset="0"/>
                <a:cs typeface="Times New Roman" pitchFamily="18" charset="0"/>
              </a:rPr>
              <a:t>no such problem</a:t>
            </a:r>
            <a:r>
              <a:rPr lang="en-US" sz="2400">
                <a:latin typeface="Times New Roman" pitchFamily="18" charset="0"/>
                <a:cs typeface="Times New Roman" pitchFamily="18" charset="0"/>
              </a:rPr>
              <a:t>. A statement can be moved by reordering the statement list. </a:t>
            </a:r>
          </a:p>
          <a:p>
            <a:pPr algn="just">
              <a:buFont typeface="Wingdings" pitchFamily="2" charset="2"/>
              <a:buChar char="Ø"/>
            </a:pPr>
            <a:endParaRPr lang="en-US" sz="240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n-US" sz="2400">
                <a:latin typeface="Times New Roman" pitchFamily="18" charset="0"/>
                <a:cs typeface="Times New Roman" pitchFamily="18" charset="0"/>
              </a:rPr>
              <a:t>Indirect triples </a:t>
            </a:r>
            <a:r>
              <a:rPr lang="en-US" sz="2400" b="1">
                <a:latin typeface="Times New Roman" pitchFamily="18" charset="0"/>
                <a:cs typeface="Times New Roman" pitchFamily="18" charset="0"/>
              </a:rPr>
              <a:t>can save some space</a:t>
            </a:r>
            <a:r>
              <a:rPr lang="en-US" sz="2400">
                <a:latin typeface="Times New Roman" pitchFamily="18" charset="0"/>
                <a:cs typeface="Times New Roman" pitchFamily="18" charset="0"/>
              </a:rPr>
              <a:t> compared with quadruples </a:t>
            </a:r>
            <a:r>
              <a:rPr lang="en-US" sz="2400" b="1">
                <a:latin typeface="Times New Roman" pitchFamily="18" charset="0"/>
                <a:cs typeface="Times New Roman" pitchFamily="18" charset="0"/>
              </a:rPr>
              <a:t>if the</a:t>
            </a:r>
            <a:r>
              <a:rPr lang="en-US" sz="2400">
                <a:latin typeface="Times New Roman" pitchFamily="18" charset="0"/>
                <a:cs typeface="Times New Roman" pitchFamily="18" charset="0"/>
              </a:rPr>
              <a:t> same temporary value is used more than once. </a:t>
            </a:r>
          </a:p>
          <a:p>
            <a:pPr algn="just">
              <a:buFont typeface="Wingdings" pitchFamily="2" charset="2"/>
              <a:buChar char="Ø"/>
            </a:pPr>
            <a:endParaRPr lang="en-US" sz="240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n-US" sz="2400">
                <a:latin typeface="Times New Roman" pitchFamily="18" charset="0"/>
                <a:cs typeface="Times New Roman" pitchFamily="18" charset="0"/>
              </a:rPr>
              <a:t>The reason is that two or more entries in the statement array can point to the same line of the op-arg1-arg2 structure. </a:t>
            </a:r>
            <a:endParaRPr lang="en-US" sz="2400"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5C0A0B2-E109-461F-9C9B-E28BB2BEC10E}" type="datetime3">
              <a:rPr lang="en-US" smtClean="0"/>
              <a:t>6 June 2025</a:t>
            </a:fld>
            <a:endParaRPr lang="en-US"/>
          </a:p>
        </p:txBody>
      </p:sp>
      <p:sp>
        <p:nvSpPr>
          <p:cNvPr id="17411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01AE8D4-A503-4156-8AA6-401050C86C1F}" type="slidenum">
              <a:rPr lang="en-US"/>
              <a:pPr/>
              <a:t>25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b="1" dirty="0"/>
              <a:t>Syntax-Directed Translation into Three-Address Code</a:t>
            </a:r>
            <a:r>
              <a:rPr lang="en-US" sz="2400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55213" y="2133600"/>
            <a:ext cx="8503920" cy="1978152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When three-address code is generated, </a:t>
            </a:r>
            <a:r>
              <a:rPr lang="en-US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temporary names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are made up for the interior nodes of a syntax tree. 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The value of non-terminal E on the left side of </a:t>
            </a:r>
            <a:r>
              <a:rPr lang="en-US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E </a:t>
            </a:r>
            <a:r>
              <a:rPr lang="en-US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</a:t>
            </a:r>
            <a:r>
              <a:rPr lang="en-US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E1 + E2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will be computed into </a:t>
            </a:r>
            <a:r>
              <a:rPr lang="en-US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en-US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new temporary 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9262218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/>
              <a:t>Syntax-Directed Definition</a:t>
            </a:r>
            <a:endParaRPr lang="en-US" sz="280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5D8527B-F2B0-4D86-BE96-EF998AF88942}" type="datetime3">
              <a:rPr lang="en-US" smtClean="0"/>
              <a:t>6 June 2025</a:t>
            </a:fld>
            <a:endParaRPr lang="en-US"/>
          </a:p>
        </p:txBody>
      </p:sp>
      <p:sp>
        <p:nvSpPr>
          <p:cNvPr id="18435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23CA7A3-BCCD-47C7-BD02-505D791776F3}" type="slidenum">
              <a:rPr lang="en-US"/>
              <a:pPr/>
              <a:t>26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304800" y="1752600"/>
            <a:ext cx="8503920" cy="2663952"/>
          </a:xfrm>
        </p:spPr>
        <p:txBody>
          <a:bodyPr/>
          <a:lstStyle/>
          <a:p>
            <a:pPr>
              <a:spcBef>
                <a:spcPct val="50000"/>
              </a:spcBef>
              <a:buFont typeface="Arial" pitchFamily="34" charset="0"/>
              <a:buChar char="•"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The attribute </a:t>
            </a:r>
            <a:r>
              <a:rPr lang="en-US" sz="28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S.code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represents the three- address code for the assignment S. The non-terminal E has two attributes: </a:t>
            </a:r>
          </a:p>
          <a:p>
            <a:pPr lvl="1">
              <a:spcBef>
                <a:spcPct val="50000"/>
              </a:spcBef>
              <a:buFont typeface="Arial" pitchFamily="34" charset="0"/>
              <a:buChar char="•"/>
            </a:pP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b="1" dirty="0" err="1">
                <a:latin typeface="Times New Roman" pitchFamily="18" charset="0"/>
                <a:cs typeface="Times New Roman" pitchFamily="18" charset="0"/>
              </a:rPr>
              <a:t>E.place</a:t>
            </a:r>
            <a:r>
              <a:rPr lang="en-US" sz="2300" b="1" dirty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 the name that will hold the value of E, and </a:t>
            </a:r>
          </a:p>
          <a:p>
            <a:pPr lvl="1">
              <a:spcBef>
                <a:spcPct val="50000"/>
              </a:spcBef>
              <a:buFont typeface="Arial" pitchFamily="34" charset="0"/>
              <a:buChar char="•"/>
            </a:pPr>
            <a:r>
              <a:rPr lang="en-US" sz="2300" b="1" dirty="0" err="1">
                <a:latin typeface="Times New Roman" pitchFamily="18" charset="0"/>
                <a:cs typeface="Times New Roman" pitchFamily="18" charset="0"/>
              </a:rPr>
              <a:t>E.code</a:t>
            </a:r>
            <a:r>
              <a:rPr lang="en-US" sz="2300" b="1" dirty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 the sequence of three-address statements evaluating E. </a:t>
            </a:r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493562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Syntax directed translation  for assignment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D28ED96-2F47-499E-8A32-D47C8E5BE0B8}" type="datetime3">
              <a:rPr lang="en-US" smtClean="0"/>
              <a:t>6 June 2025</a:t>
            </a:fld>
            <a:endParaRPr lang="en-US"/>
          </a:p>
        </p:txBody>
      </p:sp>
      <p:sp>
        <p:nvSpPr>
          <p:cNvPr id="19459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859E2CC-0AAB-434A-9310-20DCAFBB233F}" type="slidenum">
              <a:rPr lang="en-US"/>
              <a:pPr/>
              <a:t>27</a:t>
            </a:fld>
            <a:endParaRPr lang="en-US"/>
          </a:p>
        </p:txBody>
      </p:sp>
      <p:pic>
        <p:nvPicPr>
          <p:cNvPr id="1946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1524000"/>
            <a:ext cx="83058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2" name="Text Box 4"/>
          <p:cNvSpPr txBox="1">
            <a:spLocks noChangeArrowheads="1"/>
          </p:cNvSpPr>
          <p:nvPr/>
        </p:nvSpPr>
        <p:spPr bwMode="auto">
          <a:xfrm>
            <a:off x="228600" y="5105400"/>
            <a:ext cx="8686800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  <a:buFont typeface="Arial" pitchFamily="34" charset="0"/>
              <a:buChar char="•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The function </a:t>
            </a:r>
            <a:r>
              <a:rPr lang="en-US" sz="2000" i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newtemp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returns a sequence of distinct names t1, t2,... in response to successive call</a:t>
            </a:r>
          </a:p>
          <a:p>
            <a:pPr eaLnBrk="1" hangingPunct="1">
              <a:spcBef>
                <a:spcPct val="50000"/>
              </a:spcBef>
              <a:buFont typeface="Arial" pitchFamily="34" charset="0"/>
              <a:buChar char="•"/>
            </a:pP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Semantic rules are the agreed definitions of statements.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842407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>
                <a:latin typeface="Times New Roman" pitchFamily="18" charset="0"/>
              </a:rPr>
              <a:t>Semantic rules generating code for while loop 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2927E0F-A6C7-4F78-B072-9C48E53F2525}" type="datetime3">
              <a:rPr lang="en-US" smtClean="0"/>
              <a:t>6 June 2025</a:t>
            </a:fld>
            <a:endParaRPr lang="en-US"/>
          </a:p>
        </p:txBody>
      </p:sp>
      <p:sp>
        <p:nvSpPr>
          <p:cNvPr id="20483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B7CC466-D8A5-4A31-881A-111CCEEFFA23}" type="slidenum">
              <a:rPr lang="en-US"/>
              <a:pPr/>
              <a:t>28</a:t>
            </a:fld>
            <a:endParaRPr lang="en-US"/>
          </a:p>
        </p:txBody>
      </p:sp>
      <p:pic>
        <p:nvPicPr>
          <p:cNvPr id="20484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46496" y="1451774"/>
            <a:ext cx="7696200" cy="4434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5" name="Text Box 5"/>
          <p:cNvSpPr txBox="1">
            <a:spLocks noChangeArrowheads="1"/>
          </p:cNvSpPr>
          <p:nvPr/>
        </p:nvSpPr>
        <p:spPr bwMode="auto">
          <a:xfrm>
            <a:off x="224415" y="4810768"/>
            <a:ext cx="3886200" cy="15581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lnSpc>
                <a:spcPts val="2880"/>
              </a:lnSpc>
              <a:spcBef>
                <a:spcPts val="0"/>
              </a:spcBef>
            </a:pPr>
            <a:r>
              <a:rPr lang="en-US" sz="2400" dirty="0">
                <a:latin typeface="+mj-lt"/>
              </a:rPr>
              <a:t>Semantic rules for generating code for while statement </a:t>
            </a:r>
          </a:p>
          <a:p>
            <a:pPr eaLnBrk="1" hangingPunct="1">
              <a:lnSpc>
                <a:spcPts val="2880"/>
              </a:lnSpc>
              <a:spcBef>
                <a:spcPts val="0"/>
              </a:spcBef>
            </a:pPr>
            <a:r>
              <a:rPr lang="en-US" sz="2400" i="1" dirty="0">
                <a:latin typeface="+mj-lt"/>
              </a:rPr>
              <a:t>S-&gt; while E do S</a:t>
            </a:r>
            <a:r>
              <a:rPr lang="en-US" sz="2400" i="1" baseline="-25000" dirty="0">
                <a:latin typeface="+mj-lt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71849715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Text Box 5"/>
          <p:cNvSpPr txBox="1">
            <a:spLocks noChangeArrowheads="1"/>
          </p:cNvSpPr>
          <p:nvPr/>
        </p:nvSpPr>
        <p:spPr bwMode="auto">
          <a:xfrm>
            <a:off x="304800" y="2514600"/>
            <a:ext cx="8610600" cy="3810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just"/>
            <a:r>
              <a:rPr lang="en-US" sz="2000" dirty="0">
                <a:latin typeface="Times New Roman" pitchFamily="18" charset="0"/>
              </a:rPr>
              <a:t>P </a:t>
            </a:r>
            <a:r>
              <a:rPr lang="en-US" sz="2000" dirty="0">
                <a:latin typeface="Times New Roman" pitchFamily="18" charset="0"/>
                <a:sym typeface="Wingdings" pitchFamily="2" charset="2"/>
              </a:rPr>
              <a:t></a:t>
            </a:r>
            <a:r>
              <a:rPr lang="en-US" sz="2000" dirty="0">
                <a:latin typeface="Times New Roman" pitchFamily="18" charset="0"/>
              </a:rPr>
              <a:t> D 			{Offset=0 }</a:t>
            </a:r>
          </a:p>
          <a:p>
            <a:pPr algn="just"/>
            <a:r>
              <a:rPr lang="en-US" sz="2000" dirty="0">
                <a:latin typeface="Times New Roman" pitchFamily="18" charset="0"/>
              </a:rPr>
              <a:t>D </a:t>
            </a:r>
            <a:r>
              <a:rPr lang="en-US" sz="2000" dirty="0">
                <a:latin typeface="Times New Roman" pitchFamily="18" charset="0"/>
                <a:sym typeface="Wingdings" pitchFamily="2" charset="2"/>
              </a:rPr>
              <a:t></a:t>
            </a:r>
            <a:r>
              <a:rPr lang="en-US" sz="2000" dirty="0">
                <a:latin typeface="Times New Roman" pitchFamily="18" charset="0"/>
              </a:rPr>
              <a:t> D ; D</a:t>
            </a:r>
          </a:p>
          <a:p>
            <a:pPr algn="just"/>
            <a:r>
              <a:rPr lang="en-US" sz="2000" dirty="0">
                <a:latin typeface="Times New Roman" pitchFamily="18" charset="0"/>
              </a:rPr>
              <a:t>D </a:t>
            </a:r>
            <a:r>
              <a:rPr lang="en-US" sz="2000" dirty="0">
                <a:latin typeface="Times New Roman" pitchFamily="18" charset="0"/>
                <a:sym typeface="Wingdings" pitchFamily="2" charset="2"/>
              </a:rPr>
              <a:t></a:t>
            </a:r>
            <a:r>
              <a:rPr lang="en-US" sz="2000" dirty="0">
                <a:latin typeface="Times New Roman" pitchFamily="18" charset="0"/>
              </a:rPr>
              <a:t> id : T		{enter (id.name, </a:t>
            </a:r>
            <a:r>
              <a:rPr lang="en-US" sz="2000" dirty="0" err="1">
                <a:latin typeface="Times New Roman" pitchFamily="18" charset="0"/>
              </a:rPr>
              <a:t>T.type</a:t>
            </a:r>
            <a:r>
              <a:rPr lang="en-US" sz="2000" dirty="0">
                <a:latin typeface="Times New Roman" pitchFamily="18" charset="0"/>
              </a:rPr>
              <a:t>, offset); //creates a symbol table</a:t>
            </a:r>
          </a:p>
          <a:p>
            <a:pPr algn="just"/>
            <a:r>
              <a:rPr lang="en-US" sz="2000" dirty="0">
                <a:latin typeface="Times New Roman" pitchFamily="18" charset="0"/>
              </a:rPr>
              <a:t>  			Offset:= offset + </a:t>
            </a:r>
            <a:r>
              <a:rPr lang="en-US" sz="2000" dirty="0" err="1">
                <a:latin typeface="Times New Roman" pitchFamily="18" charset="0"/>
              </a:rPr>
              <a:t>T.width</a:t>
            </a:r>
            <a:r>
              <a:rPr lang="en-US" sz="2000" dirty="0">
                <a:latin typeface="Times New Roman" pitchFamily="18" charset="0"/>
              </a:rPr>
              <a:t> }</a:t>
            </a:r>
          </a:p>
          <a:p>
            <a:pPr algn="just"/>
            <a:r>
              <a:rPr lang="en-US" sz="2000" dirty="0">
                <a:latin typeface="Times New Roman" pitchFamily="18" charset="0"/>
              </a:rPr>
              <a:t>T </a:t>
            </a:r>
            <a:r>
              <a:rPr lang="en-US" sz="2000" dirty="0">
                <a:latin typeface="Times New Roman" pitchFamily="18" charset="0"/>
                <a:sym typeface="Wingdings" pitchFamily="2" charset="2"/>
              </a:rPr>
              <a:t></a:t>
            </a:r>
            <a:r>
              <a:rPr lang="en-US" sz="2000" dirty="0">
                <a:latin typeface="Times New Roman" pitchFamily="18" charset="0"/>
              </a:rPr>
              <a:t> integer		{</a:t>
            </a:r>
            <a:r>
              <a:rPr lang="en-US" sz="2000" dirty="0" err="1">
                <a:latin typeface="Times New Roman" pitchFamily="18" charset="0"/>
              </a:rPr>
              <a:t>T.type</a:t>
            </a:r>
            <a:r>
              <a:rPr lang="en-US" sz="2000" dirty="0">
                <a:latin typeface="Times New Roman" pitchFamily="18" charset="0"/>
              </a:rPr>
              <a:t> := integer;</a:t>
            </a:r>
          </a:p>
          <a:p>
            <a:pPr algn="just"/>
            <a:r>
              <a:rPr lang="en-US" sz="2000" dirty="0">
                <a:latin typeface="Times New Roman" pitchFamily="18" charset="0"/>
              </a:rPr>
              <a:t>			</a:t>
            </a:r>
            <a:r>
              <a:rPr lang="en-US" sz="2000" dirty="0" err="1">
                <a:latin typeface="Times New Roman" pitchFamily="18" charset="0"/>
              </a:rPr>
              <a:t>T.width</a:t>
            </a:r>
            <a:r>
              <a:rPr lang="en-US" sz="2000" dirty="0">
                <a:latin typeface="Times New Roman" pitchFamily="18" charset="0"/>
              </a:rPr>
              <a:t> := 4}</a:t>
            </a:r>
          </a:p>
          <a:p>
            <a:pPr algn="just"/>
            <a:r>
              <a:rPr lang="en-US" sz="2000" dirty="0">
                <a:latin typeface="Times New Roman" pitchFamily="18" charset="0"/>
              </a:rPr>
              <a:t>T </a:t>
            </a:r>
            <a:r>
              <a:rPr lang="en-US" sz="2000" dirty="0">
                <a:latin typeface="Times New Roman" pitchFamily="18" charset="0"/>
                <a:sym typeface="Wingdings" pitchFamily="2" charset="2"/>
              </a:rPr>
              <a:t></a:t>
            </a:r>
            <a:r>
              <a:rPr lang="en-US" sz="2000" dirty="0">
                <a:latin typeface="Times New Roman" pitchFamily="18" charset="0"/>
              </a:rPr>
              <a:t> real			{</a:t>
            </a:r>
            <a:r>
              <a:rPr lang="en-US" sz="2000" dirty="0" err="1">
                <a:latin typeface="Times New Roman" pitchFamily="18" charset="0"/>
              </a:rPr>
              <a:t>T.type</a:t>
            </a:r>
            <a:r>
              <a:rPr lang="en-US" sz="2000" dirty="0">
                <a:latin typeface="Times New Roman" pitchFamily="18" charset="0"/>
              </a:rPr>
              <a:t> := real;</a:t>
            </a:r>
          </a:p>
          <a:p>
            <a:pPr algn="just"/>
            <a:r>
              <a:rPr lang="en-US" sz="2000" dirty="0">
                <a:latin typeface="Times New Roman" pitchFamily="18" charset="0"/>
              </a:rPr>
              <a:t>			</a:t>
            </a:r>
            <a:r>
              <a:rPr lang="en-US" sz="2000" dirty="0" err="1">
                <a:latin typeface="Times New Roman" pitchFamily="18" charset="0"/>
              </a:rPr>
              <a:t>T.width</a:t>
            </a:r>
            <a:r>
              <a:rPr lang="en-US" sz="2000" dirty="0">
                <a:latin typeface="Times New Roman" pitchFamily="18" charset="0"/>
              </a:rPr>
              <a:t> := 8}</a:t>
            </a:r>
          </a:p>
          <a:p>
            <a:pPr algn="just"/>
            <a:r>
              <a:rPr lang="en-US" sz="2000" dirty="0">
                <a:latin typeface="Times New Roman" pitchFamily="18" charset="0"/>
              </a:rPr>
              <a:t>T </a:t>
            </a:r>
            <a:r>
              <a:rPr lang="en-US" sz="2000" dirty="0">
                <a:latin typeface="Times New Roman" pitchFamily="18" charset="0"/>
                <a:sym typeface="Wingdings" pitchFamily="2" charset="2"/>
              </a:rPr>
              <a:t></a:t>
            </a:r>
            <a:r>
              <a:rPr lang="en-US" sz="2000" dirty="0">
                <a:latin typeface="Times New Roman" pitchFamily="18" charset="0"/>
              </a:rPr>
              <a:t> array [num] of T1	{</a:t>
            </a:r>
            <a:r>
              <a:rPr lang="en-US" sz="2000" dirty="0" err="1">
                <a:latin typeface="Times New Roman" pitchFamily="18" charset="0"/>
              </a:rPr>
              <a:t>T.type</a:t>
            </a:r>
            <a:r>
              <a:rPr lang="en-US" sz="2000" dirty="0">
                <a:latin typeface="Times New Roman" pitchFamily="18" charset="0"/>
              </a:rPr>
              <a:t> := array (num.val, T1.type);</a:t>
            </a:r>
          </a:p>
          <a:p>
            <a:pPr algn="just"/>
            <a:r>
              <a:rPr lang="en-US" sz="2000" dirty="0">
                <a:latin typeface="Times New Roman" pitchFamily="18" charset="0"/>
              </a:rPr>
              <a:t>			</a:t>
            </a:r>
            <a:r>
              <a:rPr lang="en-US" sz="2000" dirty="0" err="1">
                <a:latin typeface="Times New Roman" pitchFamily="18" charset="0"/>
              </a:rPr>
              <a:t>T.width</a:t>
            </a:r>
            <a:r>
              <a:rPr lang="en-US" sz="2000" dirty="0">
                <a:latin typeface="Times New Roman" pitchFamily="18" charset="0"/>
              </a:rPr>
              <a:t> := num.val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×</a:t>
            </a:r>
            <a:r>
              <a:rPr lang="en-US" sz="2000" dirty="0">
                <a:latin typeface="Times New Roman" pitchFamily="18" charset="0"/>
              </a:rPr>
              <a:t> T1.width}</a:t>
            </a:r>
          </a:p>
          <a:p>
            <a:pPr algn="just"/>
            <a:r>
              <a:rPr lang="en-US" sz="2000" dirty="0">
                <a:latin typeface="Times New Roman" pitchFamily="18" charset="0"/>
              </a:rPr>
              <a:t>T </a:t>
            </a:r>
            <a:r>
              <a:rPr lang="en-US" sz="2000" dirty="0">
                <a:latin typeface="Times New Roman" pitchFamily="18" charset="0"/>
                <a:sym typeface="Wingdings" pitchFamily="2" charset="2"/>
              </a:rPr>
              <a:t></a:t>
            </a:r>
            <a:r>
              <a:rPr lang="en-US" sz="2000" dirty="0">
                <a:latin typeface="Times New Roman" pitchFamily="18" charset="0"/>
              </a:rPr>
              <a:t> *T1		{</a:t>
            </a:r>
            <a:r>
              <a:rPr lang="en-US" sz="2000" dirty="0" err="1">
                <a:latin typeface="Times New Roman" pitchFamily="18" charset="0"/>
              </a:rPr>
              <a:t>T.type</a:t>
            </a:r>
            <a:r>
              <a:rPr lang="en-US" sz="2000" dirty="0">
                <a:latin typeface="Times New Roman" pitchFamily="18" charset="0"/>
              </a:rPr>
              <a:t> := pointer (</a:t>
            </a:r>
            <a:r>
              <a:rPr lang="en-US" sz="2000" dirty="0" err="1">
                <a:latin typeface="Times New Roman" pitchFamily="18" charset="0"/>
              </a:rPr>
              <a:t>T.type</a:t>
            </a:r>
            <a:r>
              <a:rPr lang="en-US" sz="2000" dirty="0">
                <a:latin typeface="Times New Roman" pitchFamily="18" charset="0"/>
              </a:rPr>
              <a:t>);</a:t>
            </a:r>
          </a:p>
          <a:p>
            <a:pPr algn="just"/>
            <a:r>
              <a:rPr lang="en-US" sz="2000" dirty="0">
                <a:latin typeface="Times New Roman" pitchFamily="18" charset="0"/>
              </a:rPr>
              <a:t>			</a:t>
            </a:r>
            <a:r>
              <a:rPr lang="en-US" sz="2000" dirty="0" err="1">
                <a:latin typeface="Times New Roman" pitchFamily="18" charset="0"/>
              </a:rPr>
              <a:t>T.width</a:t>
            </a:r>
            <a:r>
              <a:rPr lang="en-US" sz="2000" dirty="0">
                <a:latin typeface="Times New Roman" pitchFamily="18" charset="0"/>
              </a:rPr>
              <a:t>:= 4}</a:t>
            </a: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1600200" y="304800"/>
            <a:ext cx="5334000" cy="609600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Declarations</a:t>
            </a:r>
            <a:endParaRPr lang="en-US" sz="3200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2478167-4FED-4B63-8A3A-341220102C6B}" type="datetime3">
              <a:rPr lang="en-US" smtClean="0"/>
              <a:t>6 June 2025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30A3BCB-D794-449D-B25B-004F789E4096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411480" y="1371600"/>
            <a:ext cx="8503920" cy="1219200"/>
          </a:xfrm>
        </p:spPr>
        <p:txBody>
          <a:bodyPr>
            <a:normAutofit fontScale="70000" lnSpcReduction="20000"/>
          </a:bodyPr>
          <a:lstStyle/>
          <a:p>
            <a:pPr>
              <a:spcBef>
                <a:spcPct val="50000"/>
              </a:spcBef>
              <a:buFont typeface="Arial" pitchFamily="34" charset="0"/>
              <a:buChar char="•"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A global variable,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offset,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can keep track of the next avai1able relative address. </a:t>
            </a:r>
          </a:p>
          <a:p>
            <a:pPr>
              <a:spcBef>
                <a:spcPct val="50000"/>
              </a:spcBef>
              <a:buFont typeface="Arial" pitchFamily="34" charset="0"/>
              <a:buChar char="•"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Non-terminal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P generates a sequence of declarations of the form id: T.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Before the first declaration is considered, offset is set to 0.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8B5D21-C505-401A-B585-E4DF7633A025}" type="datetime3">
              <a:rPr lang="en-US" smtClean="0"/>
              <a:t>6 June 2025</a:t>
            </a:fld>
            <a:endParaRPr lang="en-US"/>
          </a:p>
        </p:txBody>
      </p:sp>
      <p:sp>
        <p:nvSpPr>
          <p:cNvPr id="31747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CA3238F-D1D5-464E-941B-0541027EDA26}" type="slidenum">
              <a:rPr lang="en-US"/>
              <a:pPr/>
              <a:t>30</a:t>
            </a:fld>
            <a:endParaRPr lang="en-US"/>
          </a:p>
        </p:txBody>
      </p:sp>
      <p:sp>
        <p:nvSpPr>
          <p:cNvPr id="31748" name="Text Box 4"/>
          <p:cNvSpPr txBox="1">
            <a:spLocks noChangeArrowheads="1"/>
          </p:cNvSpPr>
          <p:nvPr/>
        </p:nvSpPr>
        <p:spPr bwMode="auto">
          <a:xfrm>
            <a:off x="1828800" y="457200"/>
            <a:ext cx="5105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Keeping Track of Scope Information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2400" dirty="0">
              <a:latin typeface="Times New Roman" pitchFamily="18" charset="0"/>
            </a:endParaRPr>
          </a:p>
        </p:txBody>
      </p:sp>
      <p:sp>
        <p:nvSpPr>
          <p:cNvPr id="31749" name="Text Box 5"/>
          <p:cNvSpPr txBox="1">
            <a:spLocks noChangeArrowheads="1"/>
          </p:cNvSpPr>
          <p:nvPr/>
        </p:nvSpPr>
        <p:spPr bwMode="auto">
          <a:xfrm>
            <a:off x="228600" y="1501676"/>
            <a:ext cx="86868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Font typeface="Wingdings" pitchFamily="2" charset="2"/>
              <a:buChar char="Ø"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When a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nested procedure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is seen, processing of declarations in the enclosing procedure is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temporarily suspended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This approach will be illustrated by adding semantic rules to the following language. </a:t>
            </a:r>
          </a:p>
          <a:p>
            <a:pPr algn="just" eaLnBrk="1" hangingPunct="1">
              <a:spcBef>
                <a:spcPct val="50000"/>
              </a:spcBef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P </a:t>
            </a:r>
            <a:r>
              <a:rPr lang="en-US" sz="2400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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D </a:t>
            </a:r>
          </a:p>
          <a:p>
            <a:pPr algn="just" eaLnBrk="1" hangingPunct="1">
              <a:spcBef>
                <a:spcPct val="50000"/>
              </a:spcBef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D </a:t>
            </a:r>
            <a:r>
              <a:rPr lang="en-US" sz="2400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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D;D | id: T | proc id; D;S </a:t>
            </a:r>
            <a:endParaRPr lang="en-US" sz="2400" dirty="0">
              <a:latin typeface="Times New Roman" pitchFamily="18" charset="0"/>
            </a:endParaRPr>
          </a:p>
        </p:txBody>
      </p:sp>
      <p:sp>
        <p:nvSpPr>
          <p:cNvPr id="31750" name="Text Box 6"/>
          <p:cNvSpPr txBox="1">
            <a:spLocks noChangeArrowheads="1"/>
          </p:cNvSpPr>
          <p:nvPr/>
        </p:nvSpPr>
        <p:spPr bwMode="auto">
          <a:xfrm>
            <a:off x="228600" y="4124742"/>
            <a:ext cx="8686800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1" hangingPunct="1">
              <a:spcBef>
                <a:spcPct val="50000"/>
              </a:spcBef>
              <a:buFont typeface="Wingdings" pitchFamily="2" charset="2"/>
              <a:buChar char="Ø"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A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new symbol table is created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when a procedure declaration D proc id D</a:t>
            </a:r>
            <a:r>
              <a:rPr lang="en-US" sz="2400" baseline="-25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;S is seen, and entries for the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declarations in D</a:t>
            </a:r>
            <a:r>
              <a:rPr lang="en-US" sz="2400" b="1" baseline="-25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are created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in the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new table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S is statements of the proc.</a:t>
            </a:r>
          </a:p>
          <a:p>
            <a:pPr algn="just" eaLnBrk="1" hangingPunct="1">
              <a:spcBef>
                <a:spcPct val="50000"/>
              </a:spcBef>
              <a:buFont typeface="Wingdings" pitchFamily="2" charset="2"/>
              <a:buChar char="Ø"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The new table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points back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to the symbol table of the enclosing procedure; </a:t>
            </a:r>
            <a:endParaRPr lang="en-US" sz="2400" dirty="0"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3"/>
          <p:cNvPicPr>
            <a:picLocks noChangeAspect="1" noChangeArrowheads="1"/>
          </p:cNvPicPr>
          <p:nvPr/>
        </p:nvPicPr>
        <p:blipFill>
          <a:blip r:embed="rId2"/>
          <a:srcRect b="10591"/>
          <a:stretch>
            <a:fillRect/>
          </a:stretch>
        </p:blipFill>
        <p:spPr bwMode="auto">
          <a:xfrm>
            <a:off x="304800" y="1524001"/>
            <a:ext cx="8305800" cy="4724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1" name="Text Box 5"/>
          <p:cNvSpPr txBox="1">
            <a:spLocks noChangeArrowheads="1"/>
          </p:cNvSpPr>
          <p:nvPr/>
        </p:nvSpPr>
        <p:spPr bwMode="auto">
          <a:xfrm>
            <a:off x="1752600" y="457200"/>
            <a:ext cx="5486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2400" b="1">
                <a:latin typeface="Times New Roman" pitchFamily="18" charset="0"/>
              </a:rPr>
              <a:t>Symbol table for nested procedures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ADBBA9-1D18-4500-929B-D8C5628FED91}" type="datetime3">
              <a:rPr lang="en-US" smtClean="0"/>
              <a:t>6 June 2025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30A3BCB-D794-449D-B25B-004F789E4096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409F5BE-D1E1-4148-A6F2-FE9960214A82}" type="datetime3">
              <a:rPr lang="en-US" smtClean="0"/>
              <a:t>6 June 2025</a:t>
            </a:fld>
            <a:endParaRPr lang="en-US"/>
          </a:p>
        </p:txBody>
      </p:sp>
      <p:sp>
        <p:nvSpPr>
          <p:cNvPr id="3379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E416107-3376-41A8-8A05-39FFF352F05D}" type="slidenum">
              <a:rPr lang="en-US"/>
              <a:pPr/>
              <a:t>32</a:t>
            </a:fld>
            <a:endParaRPr lang="en-US"/>
          </a:p>
        </p:txBody>
      </p:sp>
      <p:sp>
        <p:nvSpPr>
          <p:cNvPr id="33797" name="Rectangle 4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600" dirty="0"/>
              <a:t>How names can be looked up in the symbol table </a:t>
            </a:r>
          </a:p>
          <a:p>
            <a:pPr eaLnBrk="1" hangingPunct="1">
              <a:lnSpc>
                <a:spcPct val="80000"/>
              </a:lnSpc>
            </a:pPr>
            <a:r>
              <a:rPr lang="en-US" sz="2600" dirty="0"/>
              <a:t>How elements of arrays and records can be accessed </a:t>
            </a:r>
          </a:p>
          <a:p>
            <a:pPr eaLnBrk="1" hangingPunct="1">
              <a:lnSpc>
                <a:spcPct val="80000"/>
              </a:lnSpc>
            </a:pPr>
            <a:endParaRPr lang="en-US" sz="2600" dirty="0"/>
          </a:p>
          <a:p>
            <a:pPr eaLnBrk="1" hangingPunct="1">
              <a:lnSpc>
                <a:spcPct val="80000"/>
              </a:lnSpc>
            </a:pPr>
            <a:r>
              <a:rPr lang="en-US" sz="2600" i="1" dirty="0"/>
              <a:t>Emit()</a:t>
            </a:r>
            <a:r>
              <a:rPr lang="en-US" sz="2600" dirty="0"/>
              <a:t> to </a:t>
            </a:r>
            <a:r>
              <a:rPr lang="en-US" sz="2600" b="1" dirty="0"/>
              <a:t>emit three-address</a:t>
            </a:r>
            <a:r>
              <a:rPr lang="en-US" sz="2600" dirty="0"/>
              <a:t> statements to an output file </a:t>
            </a:r>
          </a:p>
          <a:p>
            <a:pPr eaLnBrk="1" hangingPunct="1">
              <a:lnSpc>
                <a:spcPct val="80000"/>
              </a:lnSpc>
            </a:pPr>
            <a:r>
              <a:rPr lang="en-US" sz="2600" dirty="0"/>
              <a:t>Operation</a:t>
            </a:r>
            <a:r>
              <a:rPr lang="en-US" sz="2600" i="1" dirty="0"/>
              <a:t>   </a:t>
            </a:r>
            <a:r>
              <a:rPr lang="en-US" sz="2600" b="1" i="1" dirty="0"/>
              <a:t>lookup (id.name)</a:t>
            </a:r>
            <a:r>
              <a:rPr lang="en-US" sz="2600" b="1" dirty="0"/>
              <a:t> checks</a:t>
            </a:r>
            <a:r>
              <a:rPr lang="en-US" sz="2600" dirty="0"/>
              <a:t>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200" dirty="0">
                <a:solidFill>
                  <a:schemeClr val="tx1"/>
                </a:solidFill>
              </a:rPr>
              <a:t>if there is an entry for this occurrence of the name in the symbol table.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200" dirty="0">
                <a:solidFill>
                  <a:schemeClr val="tx1"/>
                </a:solidFill>
              </a:rPr>
              <a:t>If so, a pointer to the entry is returned;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200" dirty="0">
                <a:solidFill>
                  <a:schemeClr val="tx1"/>
                </a:solidFill>
              </a:rPr>
              <a:t>otherwise,</a:t>
            </a:r>
            <a:r>
              <a:rPr lang="en-US" sz="2200" i="1" dirty="0">
                <a:solidFill>
                  <a:schemeClr val="tx1"/>
                </a:solidFill>
              </a:rPr>
              <a:t> lookup</a:t>
            </a:r>
            <a:r>
              <a:rPr lang="en-US" sz="2200" dirty="0">
                <a:solidFill>
                  <a:schemeClr val="tx1"/>
                </a:solidFill>
              </a:rPr>
              <a:t> returns</a:t>
            </a:r>
            <a:r>
              <a:rPr lang="en-US" sz="2200" i="1" dirty="0">
                <a:solidFill>
                  <a:schemeClr val="tx1"/>
                </a:solidFill>
              </a:rPr>
              <a:t> nil</a:t>
            </a:r>
            <a:r>
              <a:rPr lang="en-US" sz="2200" dirty="0">
                <a:solidFill>
                  <a:schemeClr val="tx1"/>
                </a:solidFill>
              </a:rPr>
              <a:t> to indicate that no entry was found. </a:t>
            </a:r>
          </a:p>
        </p:txBody>
      </p:sp>
      <p:sp>
        <p:nvSpPr>
          <p:cNvPr id="33796" name="Rectangle 2"/>
          <p:cNvSpPr>
            <a:spLocks noChangeArrowheads="1"/>
          </p:cNvSpPr>
          <p:nvPr/>
        </p:nvSpPr>
        <p:spPr bwMode="auto">
          <a:xfrm>
            <a:off x="685800" y="304800"/>
            <a:ext cx="7772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en-US" sz="2800" b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Assignment Statement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5A9E235-69AA-4F51-BA17-97DE11B9A8FB}" type="datetime3">
              <a:rPr lang="en-US" smtClean="0"/>
              <a:t>6 June 2025</a:t>
            </a:fld>
            <a:endParaRPr lang="en-US"/>
          </a:p>
        </p:txBody>
      </p:sp>
      <p:sp>
        <p:nvSpPr>
          <p:cNvPr id="3481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1C54F8A-0879-402F-97AA-237559829E70}" type="slidenum">
              <a:rPr lang="en-US"/>
              <a:pPr/>
              <a:t>33</a:t>
            </a:fld>
            <a:endParaRPr lang="en-US"/>
          </a:p>
        </p:txBody>
      </p:sp>
      <p:sp>
        <p:nvSpPr>
          <p:cNvPr id="34819" name="Rectangle 2"/>
          <p:cNvSpPr>
            <a:spLocks noChangeArrowheads="1"/>
          </p:cNvSpPr>
          <p:nvPr/>
        </p:nvSpPr>
        <p:spPr bwMode="auto">
          <a:xfrm>
            <a:off x="685800" y="304800"/>
            <a:ext cx="7772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en-US" sz="2800" b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Assignment Statement</a:t>
            </a:r>
          </a:p>
        </p:txBody>
      </p:sp>
      <p:sp>
        <p:nvSpPr>
          <p:cNvPr id="34820" name="Text Box 4"/>
          <p:cNvSpPr txBox="1">
            <a:spLocks noChangeArrowheads="1"/>
          </p:cNvSpPr>
          <p:nvPr/>
        </p:nvSpPr>
        <p:spPr bwMode="auto">
          <a:xfrm>
            <a:off x="533400" y="1371600"/>
            <a:ext cx="8077200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b="1" dirty="0"/>
              <a:t>S </a:t>
            </a:r>
            <a:r>
              <a:rPr lang="en-US" b="1" dirty="0">
                <a:sym typeface="Wingdings" pitchFamily="2" charset="2"/>
              </a:rPr>
              <a:t></a:t>
            </a:r>
            <a:r>
              <a:rPr lang="en-US" b="1" dirty="0"/>
              <a:t> id := E		{p=lookup(id.name);</a:t>
            </a:r>
          </a:p>
          <a:p>
            <a:r>
              <a:rPr lang="en-US" b="1" dirty="0"/>
              <a:t>			if p!=nil then emit(P ’:=’ </a:t>
            </a:r>
            <a:r>
              <a:rPr lang="en-US" b="1" dirty="0" err="1"/>
              <a:t>E.place</a:t>
            </a:r>
            <a:r>
              <a:rPr lang="en-US" b="1" dirty="0"/>
              <a:t>)</a:t>
            </a:r>
          </a:p>
          <a:p>
            <a:r>
              <a:rPr lang="en-US" b="1" dirty="0"/>
              <a:t>			else error }</a:t>
            </a:r>
          </a:p>
          <a:p>
            <a:endParaRPr lang="en-US" b="1" dirty="0"/>
          </a:p>
          <a:p>
            <a:r>
              <a:rPr lang="en-US" b="1" dirty="0"/>
              <a:t>E </a:t>
            </a:r>
            <a:r>
              <a:rPr lang="en-US" b="1" dirty="0">
                <a:sym typeface="Wingdings" pitchFamily="2" charset="2"/>
              </a:rPr>
              <a:t></a:t>
            </a:r>
            <a:r>
              <a:rPr lang="en-US" b="1" dirty="0"/>
              <a:t> E1 + E2		{</a:t>
            </a:r>
            <a:r>
              <a:rPr lang="en-US" b="1" dirty="0" err="1"/>
              <a:t>E.place</a:t>
            </a:r>
            <a:r>
              <a:rPr lang="en-US" b="1" dirty="0"/>
              <a:t> := </a:t>
            </a:r>
            <a:r>
              <a:rPr lang="en-US" b="1" dirty="0" err="1"/>
              <a:t>newtemp</a:t>
            </a:r>
            <a:r>
              <a:rPr lang="en-US" b="1" dirty="0"/>
              <a:t>;</a:t>
            </a:r>
          </a:p>
          <a:p>
            <a:r>
              <a:rPr lang="en-US" b="1" dirty="0"/>
              <a:t>			emit(</a:t>
            </a:r>
            <a:r>
              <a:rPr lang="en-US" b="1" dirty="0" err="1"/>
              <a:t>E.place</a:t>
            </a:r>
            <a:r>
              <a:rPr lang="en-US" b="1" dirty="0"/>
              <a:t> ‘:=’E1.place ‘+’ E2.place)}</a:t>
            </a:r>
          </a:p>
          <a:p>
            <a:endParaRPr lang="en-US" b="1" dirty="0"/>
          </a:p>
          <a:p>
            <a:r>
              <a:rPr lang="en-US" b="1" dirty="0"/>
              <a:t>E </a:t>
            </a:r>
            <a:r>
              <a:rPr lang="en-US" b="1" dirty="0">
                <a:sym typeface="Wingdings" pitchFamily="2" charset="2"/>
              </a:rPr>
              <a:t></a:t>
            </a:r>
            <a:r>
              <a:rPr lang="en-US" b="1" dirty="0"/>
              <a:t> E1 * E2		{</a:t>
            </a:r>
            <a:r>
              <a:rPr lang="en-US" b="1" dirty="0" err="1"/>
              <a:t>E.place</a:t>
            </a:r>
            <a:r>
              <a:rPr lang="en-US" b="1" dirty="0"/>
              <a:t> := </a:t>
            </a:r>
            <a:r>
              <a:rPr lang="en-US" b="1" dirty="0" err="1"/>
              <a:t>newtemp</a:t>
            </a:r>
            <a:r>
              <a:rPr lang="en-US" b="1" dirty="0"/>
              <a:t>;</a:t>
            </a:r>
          </a:p>
          <a:p>
            <a:r>
              <a:rPr lang="en-US" b="1" dirty="0"/>
              <a:t>			Emit(</a:t>
            </a:r>
            <a:r>
              <a:rPr lang="en-US" b="1" dirty="0" err="1"/>
              <a:t>E.place</a:t>
            </a:r>
            <a:r>
              <a:rPr lang="en-US" b="1" dirty="0"/>
              <a:t> ‘:=’ E1.place ‘*’ E2.place)}</a:t>
            </a:r>
          </a:p>
          <a:p>
            <a:endParaRPr lang="en-US" b="1" dirty="0"/>
          </a:p>
          <a:p>
            <a:r>
              <a:rPr lang="en-US" b="1" dirty="0"/>
              <a:t>E </a:t>
            </a:r>
            <a:r>
              <a:rPr lang="en-US" b="1" dirty="0">
                <a:sym typeface="Wingdings" pitchFamily="2" charset="2"/>
              </a:rPr>
              <a:t></a:t>
            </a:r>
            <a:r>
              <a:rPr lang="en-US" b="1" dirty="0"/>
              <a:t> -E1		{</a:t>
            </a:r>
            <a:r>
              <a:rPr lang="en-US" b="1" dirty="0" err="1"/>
              <a:t>E.place</a:t>
            </a:r>
            <a:r>
              <a:rPr lang="en-US" b="1" dirty="0"/>
              <a:t> := </a:t>
            </a:r>
            <a:r>
              <a:rPr lang="en-US" b="1" dirty="0" err="1"/>
              <a:t>newtemp</a:t>
            </a:r>
            <a:r>
              <a:rPr lang="en-US" b="1" dirty="0"/>
              <a:t>;</a:t>
            </a:r>
          </a:p>
          <a:p>
            <a:r>
              <a:rPr lang="en-US" b="1" dirty="0"/>
              <a:t>			Emit(</a:t>
            </a:r>
            <a:r>
              <a:rPr lang="en-US" b="1" dirty="0" err="1"/>
              <a:t>E.place</a:t>
            </a:r>
            <a:r>
              <a:rPr lang="en-US" b="1" dirty="0"/>
              <a:t> ‘:=’ ‘</a:t>
            </a:r>
            <a:r>
              <a:rPr lang="en-US" b="1" dirty="0" err="1"/>
              <a:t>uminus</a:t>
            </a:r>
            <a:r>
              <a:rPr lang="en-US" b="1" dirty="0"/>
              <a:t>’ E1.place)}</a:t>
            </a:r>
          </a:p>
          <a:p>
            <a:endParaRPr lang="en-US" b="1" dirty="0"/>
          </a:p>
          <a:p>
            <a:r>
              <a:rPr lang="en-US" b="1" dirty="0"/>
              <a:t>E </a:t>
            </a:r>
            <a:r>
              <a:rPr lang="en-US" b="1" dirty="0">
                <a:sym typeface="Wingdings" pitchFamily="2" charset="2"/>
              </a:rPr>
              <a:t></a:t>
            </a:r>
            <a:r>
              <a:rPr lang="en-US" b="1" dirty="0"/>
              <a:t> ( E1 )		{</a:t>
            </a:r>
            <a:r>
              <a:rPr lang="en-US" b="1" dirty="0" err="1"/>
              <a:t>E.place</a:t>
            </a:r>
            <a:r>
              <a:rPr lang="en-US" b="1" dirty="0"/>
              <a:t> := E1.place }</a:t>
            </a:r>
          </a:p>
          <a:p>
            <a:endParaRPr lang="en-US" b="1" dirty="0"/>
          </a:p>
          <a:p>
            <a:r>
              <a:rPr lang="en-US" b="1" dirty="0"/>
              <a:t>E </a:t>
            </a:r>
            <a:r>
              <a:rPr lang="en-US" b="1" dirty="0">
                <a:sym typeface="Wingdings" pitchFamily="2" charset="2"/>
              </a:rPr>
              <a:t></a:t>
            </a:r>
            <a:r>
              <a:rPr lang="en-US" b="1" dirty="0"/>
              <a:t> id			{ p:= lookup(id.name);</a:t>
            </a:r>
          </a:p>
          <a:p>
            <a:r>
              <a:rPr lang="en-US" b="1" dirty="0"/>
              <a:t>			  If p != nil then </a:t>
            </a:r>
            <a:r>
              <a:rPr lang="en-US" b="1" dirty="0" err="1"/>
              <a:t>E.place</a:t>
            </a:r>
            <a:r>
              <a:rPr lang="en-US" b="1" dirty="0"/>
              <a:t> := p</a:t>
            </a:r>
          </a:p>
          <a:p>
            <a:r>
              <a:rPr lang="en-US" b="1" dirty="0"/>
              <a:t>			  else error}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6B249AD-105C-4FA5-B0AB-DF3593E118E1}" type="datetime3">
              <a:rPr lang="en-US" smtClean="0"/>
              <a:t>6 June 2025</a:t>
            </a:fld>
            <a:endParaRPr lang="en-US"/>
          </a:p>
        </p:txBody>
      </p:sp>
      <p:sp>
        <p:nvSpPr>
          <p:cNvPr id="3584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975B2C2-DE81-40E7-9BA1-C8DFE26F6238}" type="slidenum">
              <a:rPr lang="en-US"/>
              <a:pPr/>
              <a:t>34</a:t>
            </a:fld>
            <a:endParaRPr lang="en-US"/>
          </a:p>
        </p:txBody>
      </p:sp>
      <p:sp>
        <p:nvSpPr>
          <p:cNvPr id="35845" name="Rectangle 5"/>
          <p:cNvSpPr>
            <a:spLocks noGrp="1" noChangeArrowheads="1"/>
          </p:cNvSpPr>
          <p:nvPr>
            <p:ph sz="quarter" idx="1"/>
          </p:nvPr>
        </p:nvSpPr>
        <p:spPr>
          <a:xfrm>
            <a:off x="301752" y="1527048"/>
            <a:ext cx="8503920" cy="3806952"/>
          </a:xfrm>
        </p:spPr>
        <p:txBody>
          <a:bodyPr/>
          <a:lstStyle/>
          <a:p>
            <a:pPr eaLnBrk="1" hangingPunct="1"/>
            <a:r>
              <a:rPr lang="en-US" sz="2600" i="1" dirty="0" err="1"/>
              <a:t>newtemp</a:t>
            </a:r>
            <a:r>
              <a:rPr lang="en-US" sz="2600" dirty="0"/>
              <a:t> </a:t>
            </a:r>
            <a:r>
              <a:rPr lang="en-US" sz="2600" b="1" dirty="0"/>
              <a:t>generates a new temporary</a:t>
            </a:r>
            <a:r>
              <a:rPr lang="en-US" sz="2600" dirty="0"/>
              <a:t> name each time a temporary is needed. </a:t>
            </a:r>
          </a:p>
          <a:p>
            <a:pPr eaLnBrk="1" hangingPunct="1"/>
            <a:r>
              <a:rPr lang="en-US" sz="2600" dirty="0"/>
              <a:t>It is useful, especially in optimizing compilers, to actually create a </a:t>
            </a:r>
            <a:r>
              <a:rPr lang="en-US" sz="2600" b="1" dirty="0"/>
              <a:t>distinct</a:t>
            </a:r>
            <a:r>
              <a:rPr lang="en-US" sz="2600" dirty="0"/>
              <a:t> name each time</a:t>
            </a:r>
            <a:r>
              <a:rPr lang="en-US" sz="2600" i="1" dirty="0"/>
              <a:t> </a:t>
            </a:r>
            <a:r>
              <a:rPr lang="en-US" sz="2600" i="1" dirty="0" err="1"/>
              <a:t>newtemp</a:t>
            </a:r>
            <a:r>
              <a:rPr lang="en-US" sz="2600" dirty="0"/>
              <a:t> is called.</a:t>
            </a:r>
          </a:p>
          <a:p>
            <a:pPr eaLnBrk="1" hangingPunct="1"/>
            <a:r>
              <a:rPr lang="en-US" sz="2600" dirty="0"/>
              <a:t> The temporaries used to </a:t>
            </a:r>
            <a:r>
              <a:rPr lang="en-US" sz="2600" b="1" dirty="0"/>
              <a:t>hold intermediate values</a:t>
            </a:r>
            <a:r>
              <a:rPr lang="en-US" sz="2600" dirty="0"/>
              <a:t> in expression calculations</a:t>
            </a:r>
          </a:p>
          <a:p>
            <a:pPr eaLnBrk="1" hangingPunct="1"/>
            <a:r>
              <a:rPr lang="en-US" sz="2600" b="1" dirty="0"/>
              <a:t>Space</a:t>
            </a:r>
            <a:r>
              <a:rPr lang="en-US" sz="2600" dirty="0"/>
              <a:t> has to be allocated to hold their values. </a:t>
            </a:r>
          </a:p>
        </p:txBody>
      </p:sp>
      <p:sp>
        <p:nvSpPr>
          <p:cNvPr id="35844" name="Rectangle 2"/>
          <p:cNvSpPr>
            <a:spLocks noChangeArrowheads="1"/>
          </p:cNvSpPr>
          <p:nvPr/>
        </p:nvSpPr>
        <p:spPr bwMode="auto">
          <a:xfrm>
            <a:off x="685800" y="381000"/>
            <a:ext cx="7772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en-US" sz="2800" dirty="0"/>
              <a:t>Reusing Temporary Names 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CB326F4-D7D4-4955-A0AC-FF48AF730F89}" type="datetime3">
              <a:rPr lang="en-US" smtClean="0"/>
              <a:t>6 June 2025</a:t>
            </a:fld>
            <a:endParaRPr lang="en-US"/>
          </a:p>
        </p:txBody>
      </p:sp>
      <p:sp>
        <p:nvSpPr>
          <p:cNvPr id="3686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03F3243-7BE0-4742-95CF-00560832D130}" type="slidenum">
              <a:rPr lang="en-US"/>
              <a:pPr/>
              <a:t>35</a:t>
            </a:fld>
            <a:endParaRPr lang="en-US"/>
          </a:p>
        </p:txBody>
      </p:sp>
      <p:sp>
        <p:nvSpPr>
          <p:cNvPr id="36869" name="Rectangle 4"/>
          <p:cNvSpPr>
            <a:spLocks noGrp="1" noChangeArrowheads="1"/>
          </p:cNvSpPr>
          <p:nvPr>
            <p:ph sz="quarter" idx="1"/>
          </p:nvPr>
        </p:nvSpPr>
        <p:spPr>
          <a:xfrm>
            <a:off x="301752" y="1679448"/>
            <a:ext cx="8503920" cy="4187952"/>
          </a:xfrm>
        </p:spPr>
        <p:txBody>
          <a:bodyPr/>
          <a:lstStyle/>
          <a:p>
            <a:pPr eaLnBrk="1" hangingPunct="1"/>
            <a:r>
              <a:rPr lang="en-US" sz="2600" dirty="0"/>
              <a:t>The code generated by the rules for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600" i="1" dirty="0"/>
              <a:t>	 E</a:t>
            </a:r>
            <a:r>
              <a:rPr lang="en-US" sz="2600" i="1" dirty="0">
                <a:sym typeface="Wingdings" pitchFamily="2" charset="2"/>
              </a:rPr>
              <a:t></a:t>
            </a:r>
            <a:r>
              <a:rPr lang="en-US" sz="2600" i="1" dirty="0"/>
              <a:t> E1</a:t>
            </a:r>
            <a:r>
              <a:rPr lang="en-US" sz="2600" dirty="0"/>
              <a:t> +</a:t>
            </a:r>
            <a:r>
              <a:rPr lang="en-US" sz="2600" i="1" dirty="0"/>
              <a:t> E2</a:t>
            </a:r>
            <a:r>
              <a:rPr lang="en-US" sz="2600" dirty="0"/>
              <a:t> has the </a:t>
            </a:r>
            <a:r>
              <a:rPr lang="en-US" sz="2600" b="1" dirty="0"/>
              <a:t>general form</a:t>
            </a:r>
            <a:r>
              <a:rPr lang="en-US" sz="2600" dirty="0"/>
              <a:t>: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600" dirty="0"/>
              <a:t>			evaluate</a:t>
            </a:r>
            <a:r>
              <a:rPr lang="en-US" sz="2600" i="1" dirty="0"/>
              <a:t> E1 </a:t>
            </a:r>
            <a:r>
              <a:rPr lang="en-US" sz="2600" dirty="0"/>
              <a:t>into t1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600" dirty="0"/>
              <a:t>			evaluate</a:t>
            </a:r>
            <a:r>
              <a:rPr lang="en-US" sz="2600" i="1" dirty="0"/>
              <a:t> E2 i</a:t>
            </a:r>
            <a:r>
              <a:rPr lang="en-US" sz="2600" dirty="0"/>
              <a:t>nto t2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600" dirty="0"/>
              <a:t>			t:= t1 + t2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en-US" sz="2600" dirty="0"/>
              <a:t>From the rules </a:t>
            </a:r>
            <a:r>
              <a:rPr lang="en-US" sz="2600" i="1" dirty="0" err="1"/>
              <a:t>E.place</a:t>
            </a:r>
            <a:r>
              <a:rPr lang="en-US" sz="2600" dirty="0"/>
              <a:t> it follows that </a:t>
            </a:r>
            <a:r>
              <a:rPr lang="en-US" sz="2600" b="1" dirty="0"/>
              <a:t>t1 and t2 are not used elsewhere</a:t>
            </a:r>
            <a:r>
              <a:rPr lang="en-US" sz="2600" dirty="0"/>
              <a:t> in the program. 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en-US" sz="2600" dirty="0"/>
              <a:t>The lifetimes of all temporaries used in the evaluation of</a:t>
            </a:r>
            <a:r>
              <a:rPr lang="en-US" sz="2600" i="1" dirty="0"/>
              <a:t> E1</a:t>
            </a:r>
            <a:r>
              <a:rPr lang="en-US" sz="2600" dirty="0"/>
              <a:t> are contained in the lifetime of t1. </a:t>
            </a:r>
          </a:p>
        </p:txBody>
      </p:sp>
      <p:sp>
        <p:nvSpPr>
          <p:cNvPr id="36868" name="Rectangle 2"/>
          <p:cNvSpPr>
            <a:spLocks noChangeArrowheads="1"/>
          </p:cNvSpPr>
          <p:nvPr/>
        </p:nvSpPr>
        <p:spPr bwMode="auto">
          <a:xfrm>
            <a:off x="685800" y="457200"/>
            <a:ext cx="7772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en-US" sz="2800"/>
              <a:t>Reusing Temporary Names 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D3FD1D2-9C30-4CB1-93B2-460B89F3471F}" type="datetime3">
              <a:rPr lang="en-US" smtClean="0"/>
              <a:t>6 June 2025</a:t>
            </a:fld>
            <a:endParaRPr lang="en-US"/>
          </a:p>
        </p:txBody>
      </p:sp>
      <p:sp>
        <p:nvSpPr>
          <p:cNvPr id="3789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7ACAAFC-FA00-4623-8C09-9FC27676302E}" type="slidenum">
              <a:rPr lang="en-US"/>
              <a:pPr/>
              <a:t>36</a:t>
            </a:fld>
            <a:endParaRPr lang="en-US"/>
          </a:p>
        </p:txBody>
      </p:sp>
      <p:sp>
        <p:nvSpPr>
          <p:cNvPr id="37893" name="Rectangle 4"/>
          <p:cNvSpPr>
            <a:spLocks noGrp="1" noChangeArrowheads="1"/>
          </p:cNvSpPr>
          <p:nvPr>
            <p:ph sz="quarter" idx="1"/>
          </p:nvPr>
        </p:nvSpPr>
        <p:spPr>
          <a:xfrm>
            <a:off x="301752" y="1755648"/>
            <a:ext cx="8503920" cy="3273552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600" dirty="0"/>
              <a:t>Let us assume for simplicity that we are dealing only with integers. </a:t>
            </a:r>
          </a:p>
          <a:p>
            <a:pPr eaLnBrk="1" hangingPunct="1"/>
            <a:r>
              <a:rPr lang="en-US" sz="2600" dirty="0"/>
              <a:t>Keep a count</a:t>
            </a:r>
            <a:r>
              <a:rPr lang="en-US" sz="2600" i="1" dirty="0"/>
              <a:t> c,</a:t>
            </a:r>
            <a:r>
              <a:rPr lang="en-US" sz="2600" dirty="0"/>
              <a:t> initialized to zero.</a:t>
            </a:r>
          </a:p>
          <a:p>
            <a:pPr eaLnBrk="1" hangingPunct="1"/>
            <a:r>
              <a:rPr lang="en-US" sz="2600" dirty="0"/>
              <a:t> Whenever a temporary name is used as an operand, decrement</a:t>
            </a:r>
            <a:r>
              <a:rPr lang="en-US" sz="2600" i="1" dirty="0"/>
              <a:t> c</a:t>
            </a:r>
            <a:r>
              <a:rPr lang="en-US" sz="2600" dirty="0"/>
              <a:t> by 1. </a:t>
            </a:r>
          </a:p>
          <a:p>
            <a:pPr eaLnBrk="1" hangingPunct="1"/>
            <a:r>
              <a:rPr lang="en-US" sz="2600" dirty="0"/>
              <a:t>Whenever a new temporary name is generated, use $c and increase</a:t>
            </a:r>
            <a:r>
              <a:rPr lang="en-US" sz="2600" i="1" dirty="0"/>
              <a:t> c</a:t>
            </a:r>
            <a:r>
              <a:rPr lang="en-US" sz="2600" dirty="0"/>
              <a:t> by 1. </a:t>
            </a:r>
          </a:p>
        </p:txBody>
      </p:sp>
      <p:sp>
        <p:nvSpPr>
          <p:cNvPr id="37892" name="Rectangle 2"/>
          <p:cNvSpPr>
            <a:spLocks noChangeArrowheads="1"/>
          </p:cNvSpPr>
          <p:nvPr/>
        </p:nvSpPr>
        <p:spPr bwMode="auto">
          <a:xfrm>
            <a:off x="685800" y="381000"/>
            <a:ext cx="7772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en-US" sz="2800"/>
              <a:t>Reusing Temporary Names 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AE1A1AC-8B13-49A8-9861-C7503D1E23A5}" type="datetime3">
              <a:rPr lang="en-US" smtClean="0"/>
              <a:t>6 June 2025</a:t>
            </a:fld>
            <a:endParaRPr lang="en-US"/>
          </a:p>
        </p:txBody>
      </p:sp>
      <p:sp>
        <p:nvSpPr>
          <p:cNvPr id="38915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23CA9BA-DACD-4E80-963E-045F092580E6}" type="slidenum">
              <a:rPr lang="en-US"/>
              <a:pPr/>
              <a:t>37</a:t>
            </a:fld>
            <a:endParaRPr lang="en-US" dirty="0"/>
          </a:p>
        </p:txBody>
      </p:sp>
      <p:sp>
        <p:nvSpPr>
          <p:cNvPr id="38916" name="Rectangle 2"/>
          <p:cNvSpPr>
            <a:spLocks noChangeArrowheads="1"/>
          </p:cNvSpPr>
          <p:nvPr/>
        </p:nvSpPr>
        <p:spPr bwMode="auto">
          <a:xfrm>
            <a:off x="685800" y="381000"/>
            <a:ext cx="7772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en-US" sz="2800" dirty="0"/>
              <a:t>Reusing Temporary Names </a:t>
            </a:r>
          </a:p>
        </p:txBody>
      </p:sp>
      <p:graphicFrame>
        <p:nvGraphicFramePr>
          <p:cNvPr id="35947" name="Group 107"/>
          <p:cNvGraphicFramePr>
            <a:graphicFrameLocks noGrp="1"/>
          </p:cNvGraphicFramePr>
          <p:nvPr/>
        </p:nvGraphicFramePr>
        <p:xfrm>
          <a:off x="4800600" y="1676400"/>
          <a:ext cx="3505200" cy="3505203"/>
        </p:xfrm>
        <a:graphic>
          <a:graphicData uri="http://schemas.openxmlformats.org/drawingml/2006/table">
            <a:tbl>
              <a:tblPr/>
              <a:tblGrid>
                <a:gridCol w="1885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19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338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</a:tabLst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cs typeface="Times New Roman" pitchFamily="18" charset="0"/>
                        </a:rPr>
                        <a:t>Statement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man Old Style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</a:tabLst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cs typeface="Times New Roman" pitchFamily="18" charset="0"/>
                        </a:rPr>
                        <a:t>Value of c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man Old Style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18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</a:tabLst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cs typeface="Times New Roman" pitchFamily="18" charset="0"/>
                        </a:rPr>
                        <a:t> 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man Old Style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</a:tabLst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cs typeface="Times New Roman" pitchFamily="18" charset="0"/>
                        </a:rPr>
                        <a:t>0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man Old Style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338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</a:tabLst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cs typeface="Times New Roman" pitchFamily="18" charset="0"/>
                        </a:rPr>
                        <a:t>$0:= a * b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man Old Style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</a:tabLst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cs typeface="Times New Roman" pitchFamily="18" charset="0"/>
                        </a:rPr>
                        <a:t>1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man Old Style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338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</a:tabLst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cs typeface="Times New Roman" pitchFamily="18" charset="0"/>
                        </a:rPr>
                        <a:t>$1:= c * d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man Old Style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</a:tabLst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cs typeface="Times New Roman" pitchFamily="18" charset="0"/>
                        </a:rPr>
                        <a:t>2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man Old Style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338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</a:tabLst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cs typeface="Times New Roman" pitchFamily="18" charset="0"/>
                        </a:rPr>
                        <a:t>$0:= $0 + $1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man Old Style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</a:tabLst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cs typeface="Times New Roman" pitchFamily="18" charset="0"/>
                        </a:rPr>
                        <a:t>1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man Old Style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18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</a:tabLst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cs typeface="Times New Roman" pitchFamily="18" charset="0"/>
                        </a:rPr>
                        <a:t>$1:= e * f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man Old Style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</a:tabLst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cs typeface="Times New Roman" pitchFamily="18" charset="0"/>
                        </a:rPr>
                        <a:t>2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man Old Style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466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</a:tabLst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cs typeface="Times New Roman" pitchFamily="18" charset="0"/>
                        </a:rPr>
                        <a:t>$0:= $0 - $1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man Old Style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</a:tabLst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cs typeface="Times New Roman" pitchFamily="18" charset="0"/>
                        </a:rPr>
                        <a:t>1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man Old Style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338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</a:tabLst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cs typeface="Times New Roman" pitchFamily="18" charset="0"/>
                        </a:rPr>
                        <a:t>x := $0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man Old Style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</a:tabLst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cs typeface="Times New Roman" pitchFamily="18" charset="0"/>
                        </a:rPr>
                        <a:t>0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man Old Style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8946" name="Text Box 101"/>
          <p:cNvSpPr txBox="1">
            <a:spLocks noChangeArrowheads="1"/>
          </p:cNvSpPr>
          <p:nvPr/>
        </p:nvSpPr>
        <p:spPr bwMode="auto">
          <a:xfrm>
            <a:off x="1371600" y="1828800"/>
            <a:ext cx="2667000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dirty="0">
                <a:latin typeface="Times New Roman" pitchFamily="18" charset="0"/>
              </a:rPr>
              <a:t>x:=a*</a:t>
            </a:r>
            <a:r>
              <a:rPr lang="en-US" sz="2400" b="1" dirty="0" err="1">
                <a:latin typeface="Times New Roman" pitchFamily="18" charset="0"/>
              </a:rPr>
              <a:t>b+c</a:t>
            </a:r>
            <a:r>
              <a:rPr lang="en-US" sz="2400" b="1" dirty="0">
                <a:latin typeface="Times New Roman" pitchFamily="18" charset="0"/>
              </a:rPr>
              <a:t>*d-e*f</a:t>
            </a:r>
          </a:p>
          <a:p>
            <a:pPr>
              <a:spcBef>
                <a:spcPct val="50000"/>
              </a:spcBef>
            </a:pPr>
            <a:r>
              <a:rPr lang="en-US" sz="2400" b="1" dirty="0">
                <a:latin typeface="Times New Roman" pitchFamily="18" charset="0"/>
              </a:rPr>
              <a:t>t1=a*b</a:t>
            </a:r>
          </a:p>
          <a:p>
            <a:pPr>
              <a:spcBef>
                <a:spcPct val="50000"/>
              </a:spcBef>
            </a:pPr>
            <a:r>
              <a:rPr lang="en-US" sz="2400" b="1" dirty="0">
                <a:latin typeface="Times New Roman" pitchFamily="18" charset="0"/>
              </a:rPr>
              <a:t>t2=c*d</a:t>
            </a:r>
          </a:p>
          <a:p>
            <a:pPr>
              <a:spcBef>
                <a:spcPct val="50000"/>
              </a:spcBef>
            </a:pPr>
            <a:r>
              <a:rPr lang="en-US" sz="2400" b="1" dirty="0">
                <a:latin typeface="Times New Roman" pitchFamily="18" charset="0"/>
              </a:rPr>
              <a:t>t3=t1+t2</a:t>
            </a:r>
          </a:p>
          <a:p>
            <a:pPr>
              <a:spcBef>
                <a:spcPct val="50000"/>
              </a:spcBef>
            </a:pPr>
            <a:r>
              <a:rPr lang="en-US" sz="2400" b="1" dirty="0">
                <a:latin typeface="Times New Roman" pitchFamily="18" charset="0"/>
              </a:rPr>
              <a:t>t4=e*f</a:t>
            </a:r>
          </a:p>
          <a:p>
            <a:pPr>
              <a:spcBef>
                <a:spcPct val="50000"/>
              </a:spcBef>
            </a:pPr>
            <a:r>
              <a:rPr lang="en-US" sz="2400" b="1" dirty="0">
                <a:latin typeface="Times New Roman" pitchFamily="18" charset="0"/>
              </a:rPr>
              <a:t>t5=t3-t4</a:t>
            </a:r>
          </a:p>
          <a:p>
            <a:pPr>
              <a:spcBef>
                <a:spcPct val="50000"/>
              </a:spcBef>
            </a:pPr>
            <a:r>
              <a:rPr lang="en-US" sz="2400" b="1" dirty="0">
                <a:latin typeface="Times New Roman" pitchFamily="18" charset="0"/>
              </a:rPr>
              <a:t>x:=t5</a:t>
            </a:r>
          </a:p>
        </p:txBody>
      </p:sp>
      <p:sp>
        <p:nvSpPr>
          <p:cNvPr id="38947" name="Line 106"/>
          <p:cNvSpPr>
            <a:spLocks noChangeShapeType="1"/>
          </p:cNvSpPr>
          <p:nvPr/>
        </p:nvSpPr>
        <p:spPr bwMode="auto">
          <a:xfrm>
            <a:off x="2895600" y="3352800"/>
            <a:ext cx="1676400" cy="0"/>
          </a:xfrm>
          <a:prstGeom prst="line">
            <a:avLst/>
          </a:prstGeom>
          <a:noFill/>
          <a:ln w="76200" cmpd="tri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/>
              <a:t>Addressing Array Elements  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2909045-865A-4155-BB10-5B7508B7AE0F}" type="datetime3">
              <a:rPr lang="en-US" smtClean="0"/>
              <a:t>6 June 2025</a:t>
            </a:fld>
            <a:endParaRPr lang="en-US"/>
          </a:p>
        </p:txBody>
      </p:sp>
      <p:sp>
        <p:nvSpPr>
          <p:cNvPr id="3993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8F9DCA4-B7B2-41AB-89EE-BB1B9DA44BE7}" type="slidenum">
              <a:rPr lang="en-US"/>
              <a:pPr/>
              <a:t>38</a:t>
            </a:fld>
            <a:endParaRPr lang="en-US"/>
          </a:p>
        </p:txBody>
      </p:sp>
      <p:sp>
        <p:nvSpPr>
          <p:cNvPr id="39942" name="Rectangle 5"/>
          <p:cNvSpPr>
            <a:spLocks noGrp="1" noChangeArrowheads="1"/>
          </p:cNvSpPr>
          <p:nvPr>
            <p:ph sz="quarter" idx="1"/>
          </p:nvPr>
        </p:nvSpPr>
        <p:spPr>
          <a:xfrm>
            <a:off x="301752" y="1447800"/>
            <a:ext cx="8503920" cy="457200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400" dirty="0"/>
              <a:t>Elements of an array can be accessed quickly if the elements are stored in a block of consecutive locations. 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If the width of each array element is w, then the </a:t>
            </a:r>
            <a:r>
              <a:rPr lang="en-US" sz="2400" i="1" dirty="0" err="1"/>
              <a:t>i</a:t>
            </a:r>
            <a:r>
              <a:rPr lang="en-US" sz="2400" i="1" baseline="30000" dirty="0" err="1"/>
              <a:t>th</a:t>
            </a:r>
            <a:r>
              <a:rPr lang="en-US" sz="2400" dirty="0"/>
              <a:t> element of array A begins in location </a:t>
            </a:r>
            <a:endParaRPr lang="en-US" sz="2400" i="1" dirty="0"/>
          </a:p>
          <a:p>
            <a:pPr>
              <a:lnSpc>
                <a:spcPct val="90000"/>
              </a:lnSpc>
              <a:buNone/>
            </a:pPr>
            <a:r>
              <a:rPr lang="en-US" sz="2400" i="1" dirty="0"/>
              <a:t>			base + (</a:t>
            </a:r>
            <a:r>
              <a:rPr lang="en-US" sz="2400" i="1" dirty="0" err="1"/>
              <a:t>i</a:t>
            </a:r>
            <a:r>
              <a:rPr lang="en-US" sz="2400" i="1" dirty="0"/>
              <a:t> – low) × w</a:t>
            </a:r>
            <a:r>
              <a:rPr lang="en-US" sz="2400" dirty="0"/>
              <a:t>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600" i="1" dirty="0"/>
              <a:t>	</a:t>
            </a:r>
            <a:r>
              <a:rPr lang="en-US" sz="2000" i="1" dirty="0"/>
              <a:t>low</a:t>
            </a:r>
            <a:r>
              <a:rPr lang="en-US" sz="2000" dirty="0"/>
              <a:t> is the lower bound on the subscript; </a:t>
            </a:r>
            <a:r>
              <a:rPr lang="en-US" sz="2000" i="1" dirty="0"/>
              <a:t> base</a:t>
            </a:r>
            <a:r>
              <a:rPr lang="en-US" sz="2000" dirty="0"/>
              <a:t> is the relative address of A[low].  </a:t>
            </a:r>
            <a:r>
              <a:rPr lang="en-US" sz="2000" i="1" dirty="0"/>
              <a:t>Can be written as </a:t>
            </a:r>
          </a:p>
          <a:p>
            <a:pPr>
              <a:buNone/>
            </a:pPr>
            <a:r>
              <a:rPr lang="en-US" sz="2000" i="1" dirty="0"/>
              <a:t>			</a:t>
            </a:r>
            <a:r>
              <a:rPr lang="en-US" sz="2000" i="1" dirty="0" err="1"/>
              <a:t>i×w</a:t>
            </a:r>
            <a:r>
              <a:rPr lang="en-US" sz="2000" i="1" dirty="0"/>
              <a:t> + (base – </a:t>
            </a:r>
            <a:r>
              <a:rPr lang="en-US" sz="2000" i="1" dirty="0" err="1"/>
              <a:t>low×w</a:t>
            </a:r>
            <a:r>
              <a:rPr lang="en-US" sz="2000" i="1" dirty="0"/>
              <a:t>)</a:t>
            </a:r>
          </a:p>
          <a:p>
            <a:pPr>
              <a:buNone/>
            </a:pPr>
            <a:r>
              <a:rPr lang="en-US" sz="2000" dirty="0"/>
              <a:t>	c= </a:t>
            </a:r>
            <a:r>
              <a:rPr lang="en-US" sz="2000" i="1" dirty="0"/>
              <a:t>base – </a:t>
            </a:r>
            <a:r>
              <a:rPr lang="en-US" sz="2000" i="1" dirty="0" err="1"/>
              <a:t>low×w</a:t>
            </a:r>
            <a:r>
              <a:rPr lang="en-US" sz="2000" i="1" dirty="0"/>
              <a:t>  can be evaluated during  declaration.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2000" i="1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/>
              <a:t>If c is saved in the symbol table, the relative address of </a:t>
            </a:r>
            <a:r>
              <a:rPr lang="en-US" sz="2000" i="1" dirty="0"/>
              <a:t>A[</a:t>
            </a:r>
            <a:r>
              <a:rPr lang="en-US" sz="2000" i="1" dirty="0" err="1"/>
              <a:t>i</a:t>
            </a:r>
            <a:r>
              <a:rPr lang="en-US" sz="2000" i="1" dirty="0"/>
              <a:t>]</a:t>
            </a:r>
            <a:r>
              <a:rPr lang="en-US" sz="2000" dirty="0"/>
              <a:t> is obtained by simply adding </a:t>
            </a:r>
            <a:r>
              <a:rPr lang="en-US" sz="2000" i="1" dirty="0" err="1"/>
              <a:t>i</a:t>
            </a:r>
            <a:r>
              <a:rPr lang="en-US" sz="2000" i="1" dirty="0"/>
              <a:t> × w</a:t>
            </a:r>
            <a:r>
              <a:rPr lang="en-US" sz="2000" dirty="0"/>
              <a:t> to c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20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/>
              <a:t>Addressing Array Elements 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DDF58BA-9F35-4900-8844-A6E355B9D1C4}" type="datetime3">
              <a:rPr lang="en-US" smtClean="0"/>
              <a:t>6 June 2025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23785A-084A-4D9E-AEB3-592CBCF9C7E8}" type="slidenum">
              <a:rPr lang="en-US" smtClean="0"/>
              <a:pPr>
                <a:defRPr/>
              </a:pPr>
              <a:t>39</a:t>
            </a:fld>
            <a:endParaRPr lang="en-US"/>
          </a:p>
        </p:txBody>
      </p:sp>
      <p:pic>
        <p:nvPicPr>
          <p:cNvPr id="41988" name="Picture 5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 l="5202" r="6359" b="14814"/>
          <a:stretch>
            <a:fillRect/>
          </a:stretch>
        </p:blipFill>
        <p:spPr>
          <a:xfrm>
            <a:off x="838200" y="2743200"/>
            <a:ext cx="7543800" cy="3352800"/>
          </a:xfrm>
          <a:noFill/>
        </p:spPr>
      </p:pic>
      <p:sp>
        <p:nvSpPr>
          <p:cNvPr id="41987" name="Rectangle 4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304800" y="1524000"/>
            <a:ext cx="8305800" cy="13716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2000" dirty="0"/>
              <a:t>A two-dimensional array is normally stored in one of two forms, either</a:t>
            </a:r>
            <a:r>
              <a:rPr lang="en-US" sz="2000" i="1" dirty="0"/>
              <a:t> row-major</a:t>
            </a:r>
            <a:r>
              <a:rPr lang="en-US" sz="2000" dirty="0"/>
              <a:t> or</a:t>
            </a:r>
            <a:r>
              <a:rPr lang="en-US" sz="2000" i="1" dirty="0"/>
              <a:t> column-major</a:t>
            </a:r>
            <a:r>
              <a:rPr lang="en-US" sz="2000" dirty="0"/>
              <a:t>.</a:t>
            </a:r>
          </a:p>
          <a:p>
            <a:pPr eaLnBrk="1" hangingPunct="1">
              <a:lnSpc>
                <a:spcPct val="80000"/>
              </a:lnSpc>
            </a:pPr>
            <a:endParaRPr lang="en-US" sz="2000" dirty="0"/>
          </a:p>
          <a:p>
            <a:pPr>
              <a:lnSpc>
                <a:spcPct val="80000"/>
              </a:lnSpc>
            </a:pPr>
            <a:r>
              <a:rPr lang="en-US" sz="2000" dirty="0"/>
              <a:t>Layout of a 2</a:t>
            </a:r>
            <a:r>
              <a:rPr lang="en-US" sz="2000" i="1" dirty="0"/>
              <a:t> × </a:t>
            </a:r>
            <a:r>
              <a:rPr lang="en-US" sz="2000"/>
              <a:t>3 array , If </a:t>
            </a:r>
            <a:r>
              <a:rPr lang="en-US" sz="2000" dirty="0"/>
              <a:t>the no. of  dimension is n then ordering is n!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2" name="Rectangle 1027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/>
              <a:t>Addressing Array Elements  </a:t>
            </a:r>
            <a:endParaRPr lang="en-US" sz="3200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EDB4165-9900-4FB6-AB63-76563150520E}" type="datetime3">
              <a:rPr lang="en-US" smtClean="0"/>
              <a:t>6 June 2025</a:t>
            </a:fld>
            <a:endParaRPr lang="en-US"/>
          </a:p>
        </p:txBody>
      </p:sp>
      <p:sp>
        <p:nvSpPr>
          <p:cNvPr id="4301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022F24F-5F0F-4DB2-A0EF-43BE4408E7BD}" type="slidenum">
              <a:rPr lang="en-US"/>
              <a:pPr/>
              <a:t>40</a:t>
            </a:fld>
            <a:endParaRPr lang="en-US"/>
          </a:p>
        </p:txBody>
      </p:sp>
      <p:sp>
        <p:nvSpPr>
          <p:cNvPr id="43013" name="Rectangle 1028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100" dirty="0"/>
              <a:t>In the case of a two-dimensional array stored in row-major form, the relative address of  A[i1,</a:t>
            </a:r>
            <a:r>
              <a:rPr lang="en-US" sz="2100" i="1" dirty="0"/>
              <a:t>i2</a:t>
            </a:r>
            <a:r>
              <a:rPr lang="en-US" sz="2100" dirty="0"/>
              <a:t>] can be calculated by the formula </a:t>
            </a:r>
            <a:endParaRPr lang="en-US" sz="2100" i="1" dirty="0"/>
          </a:p>
          <a:p>
            <a:pPr>
              <a:lnSpc>
                <a:spcPct val="80000"/>
              </a:lnSpc>
              <a:buNone/>
            </a:pPr>
            <a:r>
              <a:rPr lang="en-US" sz="2100" i="1" dirty="0"/>
              <a:t>		base + ((i1 – low1) </a:t>
            </a:r>
            <a:r>
              <a:rPr lang="en-US" sz="2400" i="1" dirty="0"/>
              <a:t>× </a:t>
            </a:r>
            <a:r>
              <a:rPr lang="en-US" sz="2100" i="1" dirty="0"/>
              <a:t> n2 + i2 – low2) </a:t>
            </a:r>
            <a:r>
              <a:rPr lang="en-US" sz="2400" i="1" dirty="0"/>
              <a:t>× </a:t>
            </a:r>
            <a:r>
              <a:rPr lang="en-US" sz="2100" i="1" dirty="0"/>
              <a:t> w </a:t>
            </a:r>
            <a:endParaRPr lang="en-US" sz="2100" dirty="0"/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solidFill>
                  <a:schemeClr val="tx1"/>
                </a:solidFill>
              </a:rPr>
              <a:t>where</a:t>
            </a:r>
            <a:r>
              <a:rPr lang="en-US" sz="2000" i="1" dirty="0">
                <a:solidFill>
                  <a:schemeClr val="tx1"/>
                </a:solidFill>
              </a:rPr>
              <a:t> low1</a:t>
            </a:r>
            <a:r>
              <a:rPr lang="en-US" sz="2000" dirty="0">
                <a:solidFill>
                  <a:schemeClr val="tx1"/>
                </a:solidFill>
              </a:rPr>
              <a:t> and</a:t>
            </a:r>
            <a:r>
              <a:rPr lang="en-US" sz="2000" i="1" dirty="0">
                <a:solidFill>
                  <a:schemeClr val="tx1"/>
                </a:solidFill>
              </a:rPr>
              <a:t> low2</a:t>
            </a:r>
            <a:r>
              <a:rPr lang="en-US" sz="2000" dirty="0">
                <a:solidFill>
                  <a:schemeClr val="tx1"/>
                </a:solidFill>
              </a:rPr>
              <a:t> are the lower bounds on the values of</a:t>
            </a:r>
            <a:r>
              <a:rPr lang="en-US" sz="2000" i="1" dirty="0">
                <a:solidFill>
                  <a:schemeClr val="tx1"/>
                </a:solidFill>
              </a:rPr>
              <a:t> i1</a:t>
            </a:r>
            <a:r>
              <a:rPr lang="en-US" sz="2000" dirty="0">
                <a:solidFill>
                  <a:schemeClr val="tx1"/>
                </a:solidFill>
              </a:rPr>
              <a:t> and</a:t>
            </a:r>
            <a:r>
              <a:rPr lang="en-US" sz="2000" i="1" dirty="0">
                <a:solidFill>
                  <a:schemeClr val="tx1"/>
                </a:solidFill>
              </a:rPr>
              <a:t> i2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i="1" dirty="0">
                <a:solidFill>
                  <a:schemeClr val="tx1"/>
                </a:solidFill>
              </a:rPr>
              <a:t>n2</a:t>
            </a:r>
            <a:r>
              <a:rPr lang="en-US" sz="2000" dirty="0">
                <a:solidFill>
                  <a:schemeClr val="tx1"/>
                </a:solidFill>
              </a:rPr>
              <a:t> is the number of values that</a:t>
            </a:r>
            <a:r>
              <a:rPr lang="en-US" sz="2000" i="1" dirty="0">
                <a:solidFill>
                  <a:schemeClr val="tx1"/>
                </a:solidFill>
              </a:rPr>
              <a:t> i2</a:t>
            </a:r>
            <a:r>
              <a:rPr lang="en-US" sz="2000" dirty="0">
                <a:solidFill>
                  <a:schemeClr val="tx1"/>
                </a:solidFill>
              </a:rPr>
              <a:t> can take (length of dimension).  if</a:t>
            </a:r>
            <a:r>
              <a:rPr lang="en-US" sz="2000" i="1" dirty="0">
                <a:solidFill>
                  <a:schemeClr val="tx1"/>
                </a:solidFill>
              </a:rPr>
              <a:t> high2</a:t>
            </a:r>
            <a:r>
              <a:rPr lang="en-US" sz="2000" dirty="0">
                <a:solidFill>
                  <a:schemeClr val="tx1"/>
                </a:solidFill>
              </a:rPr>
              <a:t> is the upper bound on the value of</a:t>
            </a:r>
            <a:r>
              <a:rPr lang="en-US" sz="2000" i="1" dirty="0">
                <a:solidFill>
                  <a:schemeClr val="tx1"/>
                </a:solidFill>
              </a:rPr>
              <a:t> i2,</a:t>
            </a:r>
            <a:r>
              <a:rPr lang="en-US" sz="2000" dirty="0">
                <a:solidFill>
                  <a:schemeClr val="tx1"/>
                </a:solidFill>
              </a:rPr>
              <a:t> then</a:t>
            </a:r>
            <a:r>
              <a:rPr lang="en-US" sz="2000" i="1" dirty="0">
                <a:solidFill>
                  <a:schemeClr val="tx1"/>
                </a:solidFill>
              </a:rPr>
              <a:t> </a:t>
            </a:r>
          </a:p>
          <a:p>
            <a:pPr marL="274320" lvl="1" indent="0" eaLnBrk="1" hangingPunct="1">
              <a:lnSpc>
                <a:spcPct val="80000"/>
              </a:lnSpc>
              <a:buNone/>
            </a:pPr>
            <a:r>
              <a:rPr lang="en-US" sz="2000" i="1" dirty="0">
                <a:solidFill>
                  <a:schemeClr val="tx1"/>
                </a:solidFill>
              </a:rPr>
              <a:t>	n2 = high2 – low2</a:t>
            </a:r>
            <a:r>
              <a:rPr lang="en-US" sz="2000" dirty="0">
                <a:solidFill>
                  <a:schemeClr val="tx1"/>
                </a:solidFill>
              </a:rPr>
              <a:t> + 1.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i="1" dirty="0">
                <a:solidFill>
                  <a:schemeClr val="tx1"/>
                </a:solidFill>
              </a:rPr>
              <a:t>i1</a:t>
            </a:r>
            <a:r>
              <a:rPr lang="en-US" sz="2000" dirty="0">
                <a:solidFill>
                  <a:schemeClr val="tx1"/>
                </a:solidFill>
              </a:rPr>
              <a:t> and</a:t>
            </a:r>
            <a:r>
              <a:rPr lang="en-US" sz="2000" i="1" dirty="0">
                <a:solidFill>
                  <a:schemeClr val="tx1"/>
                </a:solidFill>
              </a:rPr>
              <a:t> i2</a:t>
            </a:r>
            <a:r>
              <a:rPr lang="en-US" sz="2000" dirty="0">
                <a:solidFill>
                  <a:schemeClr val="tx1"/>
                </a:solidFill>
              </a:rPr>
              <a:t> are the only values that are not known at compile time, 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2000" dirty="0">
              <a:solidFill>
                <a:schemeClr val="tx1"/>
              </a:solidFill>
            </a:endParaRP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000" dirty="0">
                <a:solidFill>
                  <a:schemeClr val="tx1"/>
                </a:solidFill>
              </a:rPr>
              <a:t>rewrite the above expression as </a:t>
            </a:r>
          </a:p>
          <a:p>
            <a:pPr lvl="1" eaLnBrk="1" hangingPunct="1">
              <a:lnSpc>
                <a:spcPct val="80000"/>
              </a:lnSpc>
            </a:pPr>
            <a:endParaRPr lang="en-US" sz="2000" dirty="0">
              <a:solidFill>
                <a:schemeClr val="tx1"/>
              </a:solidFill>
            </a:endParaRPr>
          </a:p>
          <a:p>
            <a:pPr lvl="1">
              <a:lnSpc>
                <a:spcPct val="80000"/>
              </a:lnSpc>
            </a:pPr>
            <a:r>
              <a:rPr lang="en-US" sz="2000" dirty="0">
                <a:solidFill>
                  <a:schemeClr val="tx1"/>
                </a:solidFill>
              </a:rPr>
              <a:t>((i1 * n2) + i2) </a:t>
            </a:r>
            <a:r>
              <a:rPr lang="en-US" sz="2000" i="1" dirty="0">
                <a:solidFill>
                  <a:schemeClr val="tx1"/>
                </a:solidFill>
              </a:rPr>
              <a:t>× </a:t>
            </a:r>
            <a:r>
              <a:rPr lang="en-US" sz="2000" dirty="0">
                <a:solidFill>
                  <a:schemeClr val="tx1"/>
                </a:solidFill>
              </a:rPr>
              <a:t> w +</a:t>
            </a:r>
            <a:r>
              <a:rPr lang="en-US" sz="2000" i="1" dirty="0">
                <a:solidFill>
                  <a:schemeClr val="tx1"/>
                </a:solidFill>
              </a:rPr>
              <a:t> </a:t>
            </a:r>
            <a:r>
              <a:rPr lang="en-US" sz="2000" i="1" u="sng" dirty="0">
                <a:solidFill>
                  <a:schemeClr val="tx1"/>
                </a:solidFill>
              </a:rPr>
              <a:t>(base –</a:t>
            </a:r>
            <a:r>
              <a:rPr lang="en-US" sz="2000" u="sng" dirty="0">
                <a:solidFill>
                  <a:schemeClr val="tx1"/>
                </a:solidFill>
              </a:rPr>
              <a:t> ((low1  </a:t>
            </a:r>
            <a:r>
              <a:rPr lang="en-US" sz="2000" i="1" u="sng" dirty="0">
                <a:solidFill>
                  <a:schemeClr val="tx1"/>
                </a:solidFill>
              </a:rPr>
              <a:t>× </a:t>
            </a:r>
            <a:r>
              <a:rPr lang="en-US" sz="2000" u="sng" dirty="0">
                <a:solidFill>
                  <a:schemeClr val="tx1"/>
                </a:solidFill>
              </a:rPr>
              <a:t> n2) + low2) </a:t>
            </a:r>
            <a:r>
              <a:rPr lang="en-US" sz="2000" i="1" u="sng" dirty="0">
                <a:solidFill>
                  <a:schemeClr val="tx1"/>
                </a:solidFill>
              </a:rPr>
              <a:t>× </a:t>
            </a:r>
            <a:r>
              <a:rPr lang="en-US" sz="2000" u="sng" dirty="0">
                <a:solidFill>
                  <a:schemeClr val="tx1"/>
                </a:solidFill>
              </a:rPr>
              <a:t> w) </a:t>
            </a:r>
          </a:p>
          <a:p>
            <a:pPr lvl="1">
              <a:lnSpc>
                <a:spcPct val="80000"/>
              </a:lnSpc>
            </a:pPr>
            <a:r>
              <a:rPr lang="en-US" sz="2000" dirty="0">
                <a:solidFill>
                  <a:schemeClr val="tx1"/>
                </a:solidFill>
              </a:rPr>
              <a:t>The last term can be determined at compile time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/>
              <a:t>Addressing Array Elements  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0E8F71F-2439-4EB2-A0C6-818438E19279}" type="datetime3">
              <a:rPr lang="en-US" smtClean="0"/>
              <a:t>6 June 2025</a:t>
            </a:fld>
            <a:endParaRPr lang="en-US"/>
          </a:p>
        </p:txBody>
      </p:sp>
      <p:sp>
        <p:nvSpPr>
          <p:cNvPr id="4403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665E9A0-0B4A-4BB2-B806-436CDF55C22B}" type="slidenum">
              <a:rPr lang="en-US"/>
              <a:pPr/>
              <a:t>41</a:t>
            </a:fld>
            <a:endParaRPr lang="en-US"/>
          </a:p>
        </p:txBody>
      </p:sp>
      <p:sp>
        <p:nvSpPr>
          <p:cNvPr id="44037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Generalization of A[i</a:t>
            </a:r>
            <a:r>
              <a:rPr lang="en-US" baseline="-25000" dirty="0"/>
              <a:t>1</a:t>
            </a:r>
            <a:r>
              <a:rPr lang="en-US" dirty="0"/>
              <a:t>,</a:t>
            </a:r>
            <a:r>
              <a:rPr lang="en-US" i="1" dirty="0"/>
              <a:t> i</a:t>
            </a:r>
            <a:r>
              <a:rPr lang="en-US" i="1" baseline="-25000" dirty="0"/>
              <a:t>2</a:t>
            </a:r>
            <a:r>
              <a:rPr lang="en-US" i="1" dirty="0"/>
              <a:t>,..., </a:t>
            </a:r>
            <a:r>
              <a:rPr lang="en-US" i="1" dirty="0" err="1"/>
              <a:t>i</a:t>
            </a:r>
            <a:r>
              <a:rPr lang="en-US" i="1" baseline="-25000" dirty="0" err="1"/>
              <a:t>k</a:t>
            </a:r>
            <a:r>
              <a:rPr lang="en-US" i="1" dirty="0"/>
              <a:t>] </a:t>
            </a:r>
            <a:endParaRPr lang="en-US" dirty="0"/>
          </a:p>
          <a:p>
            <a:pPr eaLnBrk="1" hangingPunct="1">
              <a:buFont typeface="Wingdings" pitchFamily="2" charset="2"/>
              <a:buNone/>
            </a:pPr>
            <a:endParaRPr lang="en-US" sz="2400" dirty="0"/>
          </a:p>
          <a:p>
            <a:pPr>
              <a:buNone/>
            </a:pPr>
            <a:r>
              <a:rPr lang="en-US" sz="2400" dirty="0"/>
              <a:t>	(( …((i</a:t>
            </a:r>
            <a:r>
              <a:rPr lang="en-US" sz="2400" baseline="-25000" dirty="0"/>
              <a:t>1</a:t>
            </a:r>
            <a:r>
              <a:rPr lang="en-US" sz="2400" dirty="0"/>
              <a:t>n</a:t>
            </a:r>
            <a:r>
              <a:rPr lang="en-US" sz="2400" baseline="-25000" dirty="0"/>
              <a:t>2</a:t>
            </a:r>
            <a:r>
              <a:rPr lang="en-US" sz="2400" dirty="0"/>
              <a:t>+i</a:t>
            </a:r>
            <a:r>
              <a:rPr lang="en-US" sz="2400" baseline="-25000" dirty="0"/>
              <a:t>2</a:t>
            </a:r>
            <a:r>
              <a:rPr lang="en-US" sz="2400" dirty="0"/>
              <a:t>)n</a:t>
            </a:r>
            <a:r>
              <a:rPr lang="en-US" sz="2400" baseline="-25000" dirty="0"/>
              <a:t>3</a:t>
            </a:r>
            <a:r>
              <a:rPr lang="en-US" sz="2400" dirty="0"/>
              <a:t>+i</a:t>
            </a:r>
            <a:r>
              <a:rPr lang="en-US" sz="2400" baseline="-25000" dirty="0"/>
              <a:t>3</a:t>
            </a:r>
            <a:r>
              <a:rPr lang="en-US" sz="2400" dirty="0"/>
              <a:t>)… )</a:t>
            </a:r>
            <a:r>
              <a:rPr lang="en-US" sz="2400" dirty="0" err="1"/>
              <a:t>n</a:t>
            </a:r>
            <a:r>
              <a:rPr lang="en-US" sz="2400" baseline="-25000" dirty="0" err="1"/>
              <a:t>k</a:t>
            </a:r>
            <a:r>
              <a:rPr lang="en-US" sz="2400" dirty="0"/>
              <a:t> + </a:t>
            </a:r>
            <a:r>
              <a:rPr lang="en-US" sz="2400" dirty="0" err="1"/>
              <a:t>i</a:t>
            </a:r>
            <a:r>
              <a:rPr lang="en-US" sz="2400" baseline="-25000" dirty="0" err="1"/>
              <a:t>k</a:t>
            </a:r>
            <a:r>
              <a:rPr lang="en-US" sz="2400" dirty="0"/>
              <a:t>) </a:t>
            </a:r>
            <a:r>
              <a:rPr lang="en-US" sz="2400" i="1" dirty="0"/>
              <a:t>× </a:t>
            </a:r>
            <a:r>
              <a:rPr lang="en-US" sz="2400" dirty="0"/>
              <a:t> w +</a:t>
            </a:r>
            <a:r>
              <a:rPr lang="en-US" sz="2400" i="1" dirty="0"/>
              <a:t> </a:t>
            </a:r>
            <a:r>
              <a:rPr lang="en-US" sz="2400" i="1" u="sng" dirty="0">
                <a:solidFill>
                  <a:srgbClr val="FF0000"/>
                </a:solidFill>
              </a:rPr>
              <a:t>base –</a:t>
            </a:r>
            <a:r>
              <a:rPr lang="en-US" sz="2400" u="sng" dirty="0">
                <a:solidFill>
                  <a:srgbClr val="FF0000"/>
                </a:solidFill>
              </a:rPr>
              <a:t> (( …((low</a:t>
            </a:r>
            <a:r>
              <a:rPr lang="en-US" sz="2400" u="sng" baseline="-25000" dirty="0">
                <a:solidFill>
                  <a:srgbClr val="FF0000"/>
                </a:solidFill>
              </a:rPr>
              <a:t>1 </a:t>
            </a:r>
            <a:r>
              <a:rPr lang="en-US" sz="2400" u="sng" dirty="0">
                <a:solidFill>
                  <a:srgbClr val="FF0000"/>
                </a:solidFill>
              </a:rPr>
              <a:t>n</a:t>
            </a:r>
            <a:r>
              <a:rPr lang="en-US" sz="2400" u="sng" baseline="-25000" dirty="0">
                <a:solidFill>
                  <a:srgbClr val="FF0000"/>
                </a:solidFill>
              </a:rPr>
              <a:t>2</a:t>
            </a:r>
            <a:r>
              <a:rPr lang="en-US" sz="2400" u="sng" dirty="0">
                <a:solidFill>
                  <a:srgbClr val="FF0000"/>
                </a:solidFill>
              </a:rPr>
              <a:t> + low</a:t>
            </a:r>
            <a:r>
              <a:rPr lang="en-US" sz="2400" u="sng" baseline="-25000" dirty="0">
                <a:solidFill>
                  <a:srgbClr val="FF0000"/>
                </a:solidFill>
              </a:rPr>
              <a:t>2</a:t>
            </a:r>
            <a:r>
              <a:rPr lang="en-US" sz="2400" u="sng" dirty="0">
                <a:solidFill>
                  <a:srgbClr val="FF0000"/>
                </a:solidFill>
              </a:rPr>
              <a:t>) n</a:t>
            </a:r>
            <a:r>
              <a:rPr lang="en-US" sz="2400" u="sng" baseline="-25000" dirty="0">
                <a:solidFill>
                  <a:srgbClr val="FF0000"/>
                </a:solidFill>
              </a:rPr>
              <a:t>3</a:t>
            </a:r>
            <a:r>
              <a:rPr lang="en-US" sz="2400" u="sng" dirty="0">
                <a:solidFill>
                  <a:srgbClr val="FF0000"/>
                </a:solidFill>
              </a:rPr>
              <a:t> +low</a:t>
            </a:r>
            <a:r>
              <a:rPr lang="en-US" sz="2400" u="sng" baseline="-25000" dirty="0">
                <a:solidFill>
                  <a:srgbClr val="FF0000"/>
                </a:solidFill>
              </a:rPr>
              <a:t>3</a:t>
            </a:r>
            <a:r>
              <a:rPr lang="en-US" sz="2400" u="sng" dirty="0">
                <a:solidFill>
                  <a:srgbClr val="FF0000"/>
                </a:solidFill>
              </a:rPr>
              <a:t>)… )</a:t>
            </a:r>
            <a:r>
              <a:rPr lang="en-US" sz="2400" u="sng" dirty="0" err="1">
                <a:solidFill>
                  <a:srgbClr val="FF0000"/>
                </a:solidFill>
              </a:rPr>
              <a:t>n</a:t>
            </a:r>
            <a:r>
              <a:rPr lang="en-US" sz="2400" u="sng" baseline="-25000" dirty="0" err="1">
                <a:solidFill>
                  <a:srgbClr val="FF0000"/>
                </a:solidFill>
              </a:rPr>
              <a:t>k</a:t>
            </a:r>
            <a:r>
              <a:rPr lang="en-US" sz="2400" u="sng" dirty="0">
                <a:solidFill>
                  <a:srgbClr val="FF0000"/>
                </a:solidFill>
              </a:rPr>
              <a:t> + </a:t>
            </a:r>
            <a:r>
              <a:rPr lang="en-US" sz="2400" u="sng" dirty="0" err="1">
                <a:solidFill>
                  <a:srgbClr val="FF0000"/>
                </a:solidFill>
              </a:rPr>
              <a:t>low</a:t>
            </a:r>
            <a:r>
              <a:rPr lang="en-US" sz="2400" u="sng" baseline="-25000" dirty="0" err="1">
                <a:solidFill>
                  <a:srgbClr val="FF0000"/>
                </a:solidFill>
              </a:rPr>
              <a:t>k</a:t>
            </a:r>
            <a:r>
              <a:rPr lang="en-US" sz="2400" u="sng" dirty="0">
                <a:solidFill>
                  <a:srgbClr val="FF0000"/>
                </a:solidFill>
              </a:rPr>
              <a:t>) × w</a:t>
            </a:r>
          </a:p>
          <a:p>
            <a:pPr eaLnBrk="1" hangingPunct="1">
              <a:buFont typeface="Wingdings" pitchFamily="2" charset="2"/>
              <a:buNone/>
            </a:pPr>
            <a:endParaRPr lang="en-US" sz="2400" dirty="0">
              <a:solidFill>
                <a:schemeClr val="accent2"/>
              </a:solidFill>
            </a:endParaRPr>
          </a:p>
          <a:p>
            <a:pPr eaLnBrk="1" hangingPunct="1">
              <a:buNone/>
            </a:pPr>
            <a:r>
              <a:rPr lang="en-US" dirty="0"/>
              <a:t>	Since for all</a:t>
            </a:r>
            <a:r>
              <a:rPr lang="en-US" i="1" dirty="0"/>
              <a:t> j, </a:t>
            </a:r>
            <a:r>
              <a:rPr lang="en-US" i="1" dirty="0" err="1"/>
              <a:t>n</a:t>
            </a:r>
            <a:r>
              <a:rPr lang="en-US" i="1" baseline="-25000" dirty="0" err="1"/>
              <a:t>j</a:t>
            </a:r>
            <a:r>
              <a:rPr lang="en-US" i="1" dirty="0"/>
              <a:t> = </a:t>
            </a:r>
            <a:r>
              <a:rPr lang="en-US" i="1" dirty="0" err="1"/>
              <a:t>high</a:t>
            </a:r>
            <a:r>
              <a:rPr lang="en-US" i="1" baseline="-25000" dirty="0" err="1"/>
              <a:t>j</a:t>
            </a:r>
            <a:r>
              <a:rPr lang="en-US" i="1" dirty="0"/>
              <a:t> – </a:t>
            </a:r>
            <a:r>
              <a:rPr lang="en-US" i="1" dirty="0" err="1"/>
              <a:t>low</a:t>
            </a:r>
            <a:r>
              <a:rPr lang="en-US" baseline="-25000" dirty="0" err="1"/>
              <a:t>j</a:t>
            </a:r>
            <a:r>
              <a:rPr lang="en-US" dirty="0"/>
              <a:t>+ 1 is assumed fixed</a:t>
            </a:r>
          </a:p>
          <a:p>
            <a:pPr eaLnBrk="1" hangingPunct="1">
              <a:buNone/>
            </a:pPr>
            <a:r>
              <a:rPr lang="en-US" dirty="0"/>
              <a:t>	The 2</a:t>
            </a:r>
            <a:r>
              <a:rPr lang="en-US" baseline="30000" dirty="0"/>
              <a:t>nd</a:t>
            </a:r>
            <a:r>
              <a:rPr lang="en-US" dirty="0"/>
              <a:t> term can be computed in the compile time. 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Addressing Array Elements  </a:t>
            </a:r>
            <a:endParaRPr lang="en-US" sz="3600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C4A6E0C-1015-4B00-BD44-254ABE6C6C6C}" type="datetime3">
              <a:rPr lang="en-US" smtClean="0"/>
              <a:t>6 June 2025</a:t>
            </a:fld>
            <a:endParaRPr lang="en-US"/>
          </a:p>
        </p:txBody>
      </p:sp>
      <p:sp>
        <p:nvSpPr>
          <p:cNvPr id="5325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D8A2EDF-C85B-4DC4-B926-38AFDCA75967}" type="slidenum">
              <a:rPr lang="en-US"/>
              <a:pPr/>
              <a:t>42</a:t>
            </a:fld>
            <a:endParaRPr lang="en-US"/>
          </a:p>
        </p:txBody>
      </p:sp>
      <p:sp>
        <p:nvSpPr>
          <p:cNvPr id="5325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185738" y="1524000"/>
            <a:ext cx="4995862" cy="48006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600" dirty="0"/>
              <a:t>    A be a 2D </a:t>
            </a:r>
            <a:r>
              <a:rPr lang="en-US" sz="2600" dirty="0" err="1"/>
              <a:t>int</a:t>
            </a:r>
            <a:r>
              <a:rPr lang="en-US" sz="2600" dirty="0"/>
              <a:t> Array 10*20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600" dirty="0"/>
              <a:t>   Low1=low2=1, n1=10, n2=20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600" dirty="0"/>
              <a:t>   x:=A[y,z]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2600" dirty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600" dirty="0"/>
              <a:t>The three address code</a:t>
            </a:r>
          </a:p>
          <a:p>
            <a:pPr lvl="3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400" dirty="0">
                <a:solidFill>
                  <a:schemeClr val="tx1"/>
                </a:solidFill>
              </a:rPr>
              <a:t>t1:=y*20</a:t>
            </a:r>
          </a:p>
          <a:p>
            <a:pPr lvl="3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400" dirty="0">
                <a:solidFill>
                  <a:schemeClr val="tx1"/>
                </a:solidFill>
              </a:rPr>
              <a:t>t1:=t1+z</a:t>
            </a:r>
          </a:p>
          <a:p>
            <a:pPr lvl="3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400" dirty="0">
                <a:solidFill>
                  <a:schemeClr val="tx1"/>
                </a:solidFill>
              </a:rPr>
              <a:t>t2:=c   //c=base-84</a:t>
            </a:r>
          </a:p>
          <a:p>
            <a:pPr lvl="3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400" dirty="0">
                <a:solidFill>
                  <a:schemeClr val="tx1"/>
                </a:solidFill>
              </a:rPr>
              <a:t>t3=4*t1</a:t>
            </a:r>
          </a:p>
          <a:p>
            <a:pPr lvl="3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400" dirty="0">
                <a:solidFill>
                  <a:schemeClr val="tx1"/>
                </a:solidFill>
              </a:rPr>
              <a:t>t4:=t2[t3]</a:t>
            </a:r>
          </a:p>
          <a:p>
            <a:pPr lvl="3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400" dirty="0">
                <a:solidFill>
                  <a:schemeClr val="tx1"/>
                </a:solidFill>
              </a:rPr>
              <a:t>x:=t4</a:t>
            </a:r>
            <a:endParaRPr lang="en-US" sz="1700" dirty="0">
              <a:solidFill>
                <a:schemeClr val="tx1"/>
              </a:solidFill>
            </a:endParaRPr>
          </a:p>
        </p:txBody>
      </p:sp>
      <p:sp>
        <p:nvSpPr>
          <p:cNvPr id="53254" name="Rectangle 4"/>
          <p:cNvSpPr>
            <a:spLocks noChangeArrowheads="1"/>
          </p:cNvSpPr>
          <p:nvPr/>
        </p:nvSpPr>
        <p:spPr bwMode="auto">
          <a:xfrm>
            <a:off x="4199995" y="4931144"/>
            <a:ext cx="3781805" cy="313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b="1" i="1" u="sng" dirty="0"/>
              <a:t>(base –</a:t>
            </a:r>
            <a:r>
              <a:rPr lang="en-US" b="1" u="sng" dirty="0"/>
              <a:t> ((1 X20) + 1 ) X 4)</a:t>
            </a:r>
            <a:r>
              <a:rPr lang="en-US" b="1" dirty="0"/>
              <a:t> </a:t>
            </a:r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4855101" y="4398334"/>
            <a:ext cx="245932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dirty="0"/>
              <a:t>((y *20) + z) X w</a:t>
            </a:r>
          </a:p>
        </p:txBody>
      </p:sp>
      <p:sp>
        <p:nvSpPr>
          <p:cNvPr id="2" name="Rectangle 1"/>
          <p:cNvSpPr/>
          <p:nvPr/>
        </p:nvSpPr>
        <p:spPr>
          <a:xfrm>
            <a:off x="3352800" y="3318810"/>
            <a:ext cx="5410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lnSpc>
                <a:spcPct val="80000"/>
              </a:lnSpc>
            </a:pPr>
            <a:r>
              <a:rPr lang="en-US" sz="2000" dirty="0"/>
              <a:t>((i1 * n2) + i2) </a:t>
            </a:r>
            <a:r>
              <a:rPr lang="en-US" sz="2000" i="1" dirty="0"/>
              <a:t>× </a:t>
            </a:r>
            <a:r>
              <a:rPr lang="en-US" sz="2000" dirty="0"/>
              <a:t> w +</a:t>
            </a:r>
          </a:p>
          <a:p>
            <a:pPr lvl="1">
              <a:lnSpc>
                <a:spcPct val="80000"/>
              </a:lnSpc>
            </a:pPr>
            <a:r>
              <a:rPr lang="en-US" sz="2000" i="1" dirty="0"/>
              <a:t> </a:t>
            </a:r>
            <a:r>
              <a:rPr lang="en-US" sz="2000" i="1" u="sng" dirty="0"/>
              <a:t>(base –</a:t>
            </a:r>
            <a:r>
              <a:rPr lang="en-US" sz="2000" u="sng" dirty="0"/>
              <a:t> ((low1  </a:t>
            </a:r>
            <a:r>
              <a:rPr lang="en-US" sz="2000" i="1" u="sng" dirty="0"/>
              <a:t>× </a:t>
            </a:r>
            <a:r>
              <a:rPr lang="en-US" sz="2000" u="sng" dirty="0"/>
              <a:t> n2) + low2) </a:t>
            </a:r>
            <a:r>
              <a:rPr lang="en-US" sz="2000" i="1" u="sng" dirty="0"/>
              <a:t>×</a:t>
            </a:r>
            <a:r>
              <a:rPr lang="en-US" sz="2000" u="sng" dirty="0"/>
              <a:t>w) 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0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8001000" cy="758825"/>
          </a:xfrm>
        </p:spPr>
        <p:txBody>
          <a:bodyPr/>
          <a:lstStyle/>
          <a:p>
            <a:pPr eaLnBrk="1" hangingPunct="1"/>
            <a:r>
              <a:rPr lang="en-US" sz="3400"/>
              <a:t>INTERMEDIATE CODE GENERATION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BEA5A73-96AB-4EA2-BAD3-D45E1A2C9E97}" type="datetime3">
              <a:rPr lang="en-US" smtClean="0"/>
              <a:t>6 June 2025</a:t>
            </a:fld>
            <a:endParaRPr lang="en-US"/>
          </a:p>
        </p:txBody>
      </p:sp>
      <p:sp>
        <p:nvSpPr>
          <p:cNvPr id="5529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79B0141-0545-424A-B70F-266EA905916E}" type="slidenum">
              <a:rPr lang="en-US"/>
              <a:pPr/>
              <a:t>43</a:t>
            </a:fld>
            <a:endParaRPr lang="en-US"/>
          </a:p>
        </p:txBody>
      </p:sp>
      <p:sp>
        <p:nvSpPr>
          <p:cNvPr id="5530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566738" y="2133600"/>
            <a:ext cx="8001000" cy="41148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2200"/>
              <a:t>The semantic rule for</a:t>
            </a:r>
            <a:r>
              <a:rPr lang="en-US" sz="2200" i="1"/>
              <a:t> E.type</a:t>
            </a:r>
            <a:r>
              <a:rPr lang="en-US" sz="2200"/>
              <a:t> associated with the production</a:t>
            </a:r>
            <a:r>
              <a:rPr lang="en-US" sz="2200" i="1"/>
              <a:t>      E </a:t>
            </a:r>
            <a:r>
              <a:rPr lang="en-US" sz="2200" i="1">
                <a:sym typeface="Wingdings" pitchFamily="2" charset="2"/>
              </a:rPr>
              <a:t></a:t>
            </a:r>
            <a:r>
              <a:rPr lang="en-US" sz="2200" i="1"/>
              <a:t> E1</a:t>
            </a:r>
            <a:r>
              <a:rPr lang="en-US" sz="2200"/>
              <a:t> +</a:t>
            </a:r>
            <a:r>
              <a:rPr lang="en-US" sz="2200" i="1"/>
              <a:t> E2</a:t>
            </a:r>
            <a:r>
              <a:rPr lang="en-US" sz="2200"/>
              <a:t> is: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200" i="1"/>
              <a:t>	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200" i="1"/>
              <a:t>		E </a:t>
            </a:r>
            <a:r>
              <a:rPr lang="en-US" sz="2200" i="1">
                <a:sym typeface="Wingdings" pitchFamily="2" charset="2"/>
              </a:rPr>
              <a:t></a:t>
            </a:r>
            <a:r>
              <a:rPr lang="en-US" sz="2200" i="1"/>
              <a:t> E1+E2	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200" i="1"/>
              <a:t>		{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200" i="1"/>
              <a:t>			E.type := if E1.type = integer and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200" i="1"/>
              <a:t>				E2.type = integer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200" i="1"/>
              <a:t>			     then integer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200" i="1"/>
              <a:t>			     else real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200" i="1"/>
              <a:t>		}</a:t>
            </a:r>
          </a:p>
        </p:txBody>
      </p:sp>
      <p:sp>
        <p:nvSpPr>
          <p:cNvPr id="55302" name="Rectangle 4"/>
          <p:cNvSpPr>
            <a:spLocks noChangeArrowheads="1"/>
          </p:cNvSpPr>
          <p:nvPr/>
        </p:nvSpPr>
        <p:spPr bwMode="auto">
          <a:xfrm>
            <a:off x="304800" y="1403350"/>
            <a:ext cx="32861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1" hangingPunct="1"/>
            <a:r>
              <a:rPr lang="en-US" sz="2400" b="1"/>
              <a:t>Type Conversions</a:t>
            </a:r>
            <a:r>
              <a:rPr lang="en-US"/>
              <a:t> 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01000" cy="758825"/>
          </a:xfrm>
        </p:spPr>
        <p:txBody>
          <a:bodyPr/>
          <a:lstStyle/>
          <a:p>
            <a:pPr eaLnBrk="1" hangingPunct="1"/>
            <a:r>
              <a:rPr lang="en-US" sz="3400"/>
              <a:t>INTERMEDIATE CODE GENERATION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6F68C28-C5DE-49AD-B79B-EAF1A084A995}" type="datetime3">
              <a:rPr lang="en-US" smtClean="0"/>
              <a:t>6 June 2025</a:t>
            </a:fld>
            <a:endParaRPr lang="en-US"/>
          </a:p>
        </p:txBody>
      </p:sp>
      <p:sp>
        <p:nvSpPr>
          <p:cNvPr id="5632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EE893D4-37E7-4C46-8994-5A57C1359DC3}" type="slidenum">
              <a:rPr lang="en-US"/>
              <a:pPr/>
              <a:t>44</a:t>
            </a:fld>
            <a:endParaRPr lang="en-US"/>
          </a:p>
        </p:txBody>
      </p:sp>
      <p:sp>
        <p:nvSpPr>
          <p:cNvPr id="5632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566738" y="1371600"/>
            <a:ext cx="8001000" cy="48768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i="1" dirty="0" err="1"/>
              <a:t>E.place</a:t>
            </a:r>
            <a:r>
              <a:rPr lang="en-US" sz="1800" i="1" dirty="0"/>
              <a:t> := </a:t>
            </a:r>
            <a:r>
              <a:rPr lang="en-US" sz="1800" i="1" dirty="0" err="1"/>
              <a:t>newtemp</a:t>
            </a:r>
            <a:r>
              <a:rPr lang="en-US" sz="1800" i="1" dirty="0"/>
              <a:t>;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i="1" dirty="0"/>
              <a:t>		if E1.type = integer and E2.type = integer then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i="1" dirty="0"/>
              <a:t>	              begin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i="1" dirty="0"/>
              <a:t>		     emit(</a:t>
            </a:r>
            <a:r>
              <a:rPr lang="en-US" sz="1800" i="1" dirty="0" err="1"/>
              <a:t>E.place</a:t>
            </a:r>
            <a:r>
              <a:rPr lang="en-US" sz="1800" i="1" dirty="0"/>
              <a:t>’:=’ E1.place ’</a:t>
            </a:r>
            <a:r>
              <a:rPr lang="en-US" sz="1800" i="1" dirty="0" err="1"/>
              <a:t>int</a:t>
            </a:r>
            <a:r>
              <a:rPr lang="en-US" sz="1800" i="1" dirty="0"/>
              <a:t>+’ E2.place);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i="1" dirty="0"/>
              <a:t>		     </a:t>
            </a:r>
            <a:r>
              <a:rPr lang="en-US" sz="1800" i="1" dirty="0" err="1"/>
              <a:t>E.type</a:t>
            </a:r>
            <a:r>
              <a:rPr lang="en-US" sz="1800" i="1" dirty="0"/>
              <a:t>: = integer </a:t>
            </a:r>
            <a:endParaRPr lang="en-US" sz="1800" dirty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dirty="0"/>
              <a:t>	               end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dirty="0"/>
              <a:t>	           else if</a:t>
            </a:r>
            <a:r>
              <a:rPr lang="en-US" sz="1800" i="1" dirty="0"/>
              <a:t> E1.type = real</a:t>
            </a:r>
            <a:r>
              <a:rPr lang="en-US" sz="1800" dirty="0"/>
              <a:t> and</a:t>
            </a:r>
            <a:r>
              <a:rPr lang="en-US" sz="1800" i="1" dirty="0"/>
              <a:t> E2.type = real</a:t>
            </a:r>
            <a:r>
              <a:rPr lang="en-US" sz="1800" dirty="0"/>
              <a:t> then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dirty="0"/>
              <a:t>	                begin</a:t>
            </a:r>
            <a:r>
              <a:rPr lang="en-US" sz="1800" i="1" dirty="0"/>
              <a:t>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i="1" dirty="0"/>
              <a:t>		       emit (</a:t>
            </a:r>
            <a:r>
              <a:rPr lang="en-US" sz="1800" i="1" dirty="0" err="1"/>
              <a:t>E.place</a:t>
            </a:r>
            <a:r>
              <a:rPr lang="en-US" sz="1800" i="1" dirty="0"/>
              <a:t> ’:=’ E1.place</a:t>
            </a:r>
            <a:r>
              <a:rPr lang="en-US" sz="1800" dirty="0"/>
              <a:t> ’real +’</a:t>
            </a:r>
            <a:r>
              <a:rPr lang="en-US" sz="1800" i="1" dirty="0"/>
              <a:t> E2.place);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i="1" dirty="0"/>
              <a:t>		       </a:t>
            </a:r>
            <a:r>
              <a:rPr lang="en-US" sz="1800" i="1" dirty="0" err="1"/>
              <a:t>E.type</a:t>
            </a:r>
            <a:r>
              <a:rPr lang="en-US" sz="1800" i="1" dirty="0"/>
              <a:t> := real </a:t>
            </a:r>
            <a:endParaRPr lang="en-US" sz="1800" dirty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dirty="0"/>
              <a:t>	               end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dirty="0"/>
              <a:t>	          else if</a:t>
            </a:r>
            <a:r>
              <a:rPr lang="en-US" sz="1800" i="1" dirty="0"/>
              <a:t> E1.type = integer</a:t>
            </a:r>
            <a:r>
              <a:rPr lang="en-US" sz="1800" dirty="0"/>
              <a:t> and</a:t>
            </a:r>
            <a:r>
              <a:rPr lang="en-US" sz="1800" i="1" dirty="0"/>
              <a:t> E2.type = real</a:t>
            </a:r>
            <a:r>
              <a:rPr lang="en-US" sz="1800" dirty="0"/>
              <a:t> then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dirty="0"/>
              <a:t>	              begin</a:t>
            </a:r>
            <a:r>
              <a:rPr lang="en-US" sz="1800" i="1" dirty="0"/>
              <a:t>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i="1" dirty="0"/>
              <a:t>		      u := </a:t>
            </a:r>
            <a:r>
              <a:rPr lang="en-US" sz="1800" i="1" dirty="0" err="1"/>
              <a:t>newtemp</a:t>
            </a:r>
            <a:r>
              <a:rPr lang="en-US" sz="1800" i="1" dirty="0"/>
              <a:t>;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i="1" dirty="0"/>
              <a:t>		      emit(u ’:=’</a:t>
            </a:r>
            <a:r>
              <a:rPr lang="en-US" sz="1800" dirty="0"/>
              <a:t> ’</a:t>
            </a:r>
            <a:r>
              <a:rPr lang="en-US" sz="1800" dirty="0" err="1"/>
              <a:t>inttoreal</a:t>
            </a:r>
            <a:r>
              <a:rPr lang="en-US" sz="1800" dirty="0"/>
              <a:t>’</a:t>
            </a:r>
            <a:r>
              <a:rPr lang="en-US" sz="1800" i="1" dirty="0"/>
              <a:t> E1.place);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i="1" dirty="0"/>
              <a:t>		      emit(</a:t>
            </a:r>
            <a:r>
              <a:rPr lang="en-US" sz="1800" i="1" dirty="0" err="1"/>
              <a:t>E.place</a:t>
            </a:r>
            <a:r>
              <a:rPr lang="en-US" sz="1800" i="1" dirty="0"/>
              <a:t> ’:=’ u</a:t>
            </a:r>
            <a:r>
              <a:rPr lang="en-US" sz="1800" dirty="0"/>
              <a:t> ’real+’</a:t>
            </a:r>
            <a:r>
              <a:rPr lang="en-US" sz="1800" i="1" dirty="0"/>
              <a:t> E2.place);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i="1" dirty="0"/>
              <a:t>		      </a:t>
            </a:r>
            <a:r>
              <a:rPr lang="en-US" sz="1800" i="1" dirty="0" err="1"/>
              <a:t>E.type</a:t>
            </a:r>
            <a:r>
              <a:rPr lang="en-US" sz="1800" i="1" dirty="0"/>
              <a:t>:= real</a:t>
            </a:r>
            <a:r>
              <a:rPr lang="en-US" sz="1800" dirty="0"/>
              <a:t>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dirty="0"/>
              <a:t>	          end 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8001000" cy="758825"/>
          </a:xfrm>
        </p:spPr>
        <p:txBody>
          <a:bodyPr/>
          <a:lstStyle/>
          <a:p>
            <a:pPr eaLnBrk="1" hangingPunct="1"/>
            <a:r>
              <a:rPr lang="en-US" sz="3400"/>
              <a:t>INTERMEDIATE CODE GENERATION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5C39591-59F1-42CC-B8A3-6B7AA0C5689E}" type="datetime3">
              <a:rPr lang="en-US" smtClean="0"/>
              <a:t>6 June 2025</a:t>
            </a:fld>
            <a:endParaRPr lang="en-US"/>
          </a:p>
        </p:txBody>
      </p:sp>
      <p:sp>
        <p:nvSpPr>
          <p:cNvPr id="5734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C47C1DE-D83B-4EFB-AF76-B2CF75690CC6}" type="slidenum">
              <a:rPr lang="en-US"/>
              <a:pPr/>
              <a:t>45</a:t>
            </a:fld>
            <a:endParaRPr lang="en-US"/>
          </a:p>
        </p:txBody>
      </p:sp>
      <p:sp>
        <p:nvSpPr>
          <p:cNvPr id="5734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01752" y="1527048"/>
            <a:ext cx="8503920" cy="3502152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2600" dirty="0"/>
              <a:t>	</a:t>
            </a:r>
            <a:r>
              <a:rPr lang="en-US" sz="2000" dirty="0"/>
              <a:t>else if</a:t>
            </a:r>
            <a:r>
              <a:rPr lang="en-US" sz="2000" i="1" dirty="0"/>
              <a:t> E1.type = real</a:t>
            </a:r>
            <a:r>
              <a:rPr lang="en-US" sz="2000" dirty="0"/>
              <a:t> and</a:t>
            </a:r>
            <a:r>
              <a:rPr lang="en-US" sz="2000" i="1" dirty="0"/>
              <a:t> E2.type = integer</a:t>
            </a:r>
            <a:r>
              <a:rPr lang="en-US" sz="2000" dirty="0"/>
              <a:t> then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000" dirty="0"/>
              <a:t>	    begin</a:t>
            </a:r>
            <a:r>
              <a:rPr lang="en-US" sz="2000" i="1" dirty="0"/>
              <a:t>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000" i="1" dirty="0"/>
              <a:t>		u := </a:t>
            </a:r>
            <a:r>
              <a:rPr lang="en-US" sz="2000" i="1" dirty="0" err="1"/>
              <a:t>newtemp</a:t>
            </a:r>
            <a:r>
              <a:rPr lang="en-US" sz="2000" i="1" dirty="0"/>
              <a:t>;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000" i="1" dirty="0"/>
              <a:t>		emit(u ’:=’</a:t>
            </a:r>
            <a:r>
              <a:rPr lang="en-US" sz="2000" dirty="0"/>
              <a:t> ’</a:t>
            </a:r>
            <a:r>
              <a:rPr lang="en-US" sz="2000" dirty="0" err="1"/>
              <a:t>inttoreal</a:t>
            </a:r>
            <a:r>
              <a:rPr lang="en-US" sz="2000" dirty="0"/>
              <a:t>’</a:t>
            </a:r>
            <a:r>
              <a:rPr lang="en-US" sz="2000" i="1" dirty="0"/>
              <a:t> E2.place);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000" i="1" dirty="0"/>
              <a:t>		emit(</a:t>
            </a:r>
            <a:r>
              <a:rPr lang="en-US" sz="2000" i="1" dirty="0" err="1"/>
              <a:t>E.place</a:t>
            </a:r>
            <a:r>
              <a:rPr lang="en-US" sz="2000" i="1" dirty="0"/>
              <a:t> ’:=’ E1.place</a:t>
            </a:r>
            <a:r>
              <a:rPr lang="en-US" sz="2000" dirty="0"/>
              <a:t> ’real+’ u);</a:t>
            </a:r>
            <a:r>
              <a:rPr lang="en-US" sz="2000" i="1" dirty="0"/>
              <a:t>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000" i="1" dirty="0"/>
              <a:t>	          </a:t>
            </a:r>
            <a:r>
              <a:rPr lang="en-US" sz="2000" i="1" dirty="0" err="1"/>
              <a:t>E.type</a:t>
            </a:r>
            <a:r>
              <a:rPr lang="en-US" sz="2000" i="1" dirty="0"/>
              <a:t>: = real </a:t>
            </a:r>
            <a:endParaRPr lang="en-US" sz="2000" dirty="0"/>
          </a:p>
          <a:p>
            <a:pPr eaLnBrk="1" hangingPunct="1">
              <a:buFont typeface="Wingdings" pitchFamily="2" charset="2"/>
              <a:buNone/>
            </a:pPr>
            <a:r>
              <a:rPr lang="en-US" sz="2000" dirty="0"/>
              <a:t>	     end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000" dirty="0"/>
              <a:t>	else</a:t>
            </a:r>
            <a:endParaRPr lang="en-US" sz="2000" i="1" dirty="0"/>
          </a:p>
          <a:p>
            <a:pPr eaLnBrk="1" hangingPunct="1">
              <a:buFont typeface="Wingdings" pitchFamily="2" charset="2"/>
              <a:buNone/>
            </a:pPr>
            <a:r>
              <a:rPr lang="en-US" sz="2000" i="1" dirty="0"/>
              <a:t>	    </a:t>
            </a:r>
            <a:r>
              <a:rPr lang="en-US" sz="2000" i="1" dirty="0" err="1"/>
              <a:t>E.type</a:t>
            </a:r>
            <a:r>
              <a:rPr lang="en-US" sz="2000" i="1" dirty="0"/>
              <a:t>:= type error;</a:t>
            </a:r>
            <a:r>
              <a:rPr lang="en-US" sz="2000" dirty="0"/>
              <a:t> </a:t>
            </a:r>
          </a:p>
          <a:p>
            <a:pPr eaLnBrk="1" hangingPunct="1"/>
            <a:endParaRPr lang="en-US" sz="2600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400"/>
              <a:t>INTERMEDIATE CODE GENERATION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29862DF-686A-42B0-B555-12727A6B8FEB}" type="datetime3">
              <a:rPr lang="en-US" smtClean="0"/>
              <a:t>6 June 2025</a:t>
            </a:fld>
            <a:endParaRPr lang="en-US"/>
          </a:p>
        </p:txBody>
      </p:sp>
      <p:sp>
        <p:nvSpPr>
          <p:cNvPr id="5837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BD21FAD-42AE-4E80-8B9E-B4F28901789D}" type="slidenum">
              <a:rPr lang="en-US"/>
              <a:pPr/>
              <a:t>46</a:t>
            </a:fld>
            <a:endParaRPr lang="en-US"/>
          </a:p>
        </p:txBody>
      </p:sp>
      <p:sp>
        <p:nvSpPr>
          <p:cNvPr id="5837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566738" y="2133600"/>
            <a:ext cx="8001000" cy="38862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100" dirty="0"/>
              <a:t>Boolean operators: AND, OR, NOT.</a:t>
            </a:r>
          </a:p>
          <a:p>
            <a:pPr eaLnBrk="1" hangingPunct="1">
              <a:lnSpc>
                <a:spcPct val="90000"/>
              </a:lnSpc>
            </a:pPr>
            <a:r>
              <a:rPr lang="en-US" sz="2100" dirty="0"/>
              <a:t>Form E1 </a:t>
            </a:r>
            <a:r>
              <a:rPr lang="en-US" sz="2100" dirty="0" err="1"/>
              <a:t>relop</a:t>
            </a:r>
            <a:r>
              <a:rPr lang="en-US" sz="2100" dirty="0"/>
              <a:t> E2</a:t>
            </a:r>
          </a:p>
          <a:p>
            <a:pPr eaLnBrk="1" hangingPunct="1">
              <a:lnSpc>
                <a:spcPct val="90000"/>
              </a:lnSpc>
            </a:pPr>
            <a:r>
              <a:rPr lang="en-US" sz="2100" dirty="0" err="1"/>
              <a:t>Relop</a:t>
            </a:r>
            <a:r>
              <a:rPr lang="en-US" sz="2100" dirty="0"/>
              <a:t> &lt;,&gt;,=,&lt;=,…</a:t>
            </a:r>
          </a:p>
          <a:p>
            <a:pPr eaLnBrk="1" hangingPunct="1">
              <a:lnSpc>
                <a:spcPct val="90000"/>
              </a:lnSpc>
            </a:pPr>
            <a:r>
              <a:rPr lang="en-US" sz="2100" dirty="0" err="1"/>
              <a:t>Grammer</a:t>
            </a:r>
            <a:endParaRPr lang="en-US" sz="2100" dirty="0"/>
          </a:p>
          <a:p>
            <a:pPr lvl="1">
              <a:lnSpc>
                <a:spcPct val="90000"/>
              </a:lnSpc>
            </a:pPr>
            <a:r>
              <a:rPr lang="en-US" sz="2000" dirty="0"/>
              <a:t>E</a:t>
            </a:r>
            <a:r>
              <a:rPr lang="en-US" sz="2000" dirty="0">
                <a:sym typeface="Symbol" pitchFamily="18" charset="2"/>
              </a:rPr>
              <a:t> E or E</a:t>
            </a:r>
            <a:r>
              <a:rPr lang="en-US" sz="2000" dirty="0">
                <a:sym typeface="Symbol"/>
              </a:rPr>
              <a:t></a:t>
            </a:r>
            <a:r>
              <a:rPr lang="en-US" sz="2000" dirty="0">
                <a:sym typeface="Symbol" pitchFamily="18" charset="2"/>
              </a:rPr>
              <a:t> E and E </a:t>
            </a:r>
            <a:r>
              <a:rPr lang="en-US" sz="2000" dirty="0">
                <a:sym typeface="Symbol"/>
              </a:rPr>
              <a:t> </a:t>
            </a:r>
            <a:r>
              <a:rPr lang="en-US" sz="2000" dirty="0">
                <a:sym typeface="Symbol" pitchFamily="18" charset="2"/>
              </a:rPr>
              <a:t>not E </a:t>
            </a:r>
            <a:r>
              <a:rPr lang="en-US" sz="2000" dirty="0">
                <a:sym typeface="Symbol"/>
              </a:rPr>
              <a:t> </a:t>
            </a:r>
            <a:r>
              <a:rPr lang="en-US" sz="2000" dirty="0">
                <a:sym typeface="Symbol" pitchFamily="18" charset="2"/>
              </a:rPr>
              <a:t>(E) </a:t>
            </a:r>
            <a:r>
              <a:rPr lang="en-US" sz="2000" dirty="0">
                <a:sym typeface="Symbol"/>
              </a:rPr>
              <a:t> </a:t>
            </a:r>
            <a:r>
              <a:rPr lang="en-US" sz="2000" dirty="0">
                <a:sym typeface="Symbol" pitchFamily="18" charset="2"/>
              </a:rPr>
              <a:t>id </a:t>
            </a:r>
            <a:r>
              <a:rPr lang="en-US" sz="2000" dirty="0" err="1">
                <a:sym typeface="Symbol" pitchFamily="18" charset="2"/>
              </a:rPr>
              <a:t>relop</a:t>
            </a:r>
            <a:r>
              <a:rPr lang="en-US" sz="2000" dirty="0">
                <a:sym typeface="Symbol" pitchFamily="18" charset="2"/>
              </a:rPr>
              <a:t> id </a:t>
            </a:r>
            <a:r>
              <a:rPr lang="en-US" sz="2000" dirty="0">
                <a:sym typeface="Symbol"/>
              </a:rPr>
              <a:t> </a:t>
            </a:r>
            <a:r>
              <a:rPr lang="en-US" sz="2000" dirty="0">
                <a:sym typeface="Symbol" pitchFamily="18" charset="2"/>
              </a:rPr>
              <a:t>true </a:t>
            </a:r>
            <a:r>
              <a:rPr lang="en-US" sz="2000" dirty="0">
                <a:sym typeface="Symbol"/>
              </a:rPr>
              <a:t> </a:t>
            </a:r>
            <a:r>
              <a:rPr lang="en-US" sz="2000" dirty="0">
                <a:sym typeface="Symbol" pitchFamily="18" charset="2"/>
              </a:rPr>
              <a:t>false </a:t>
            </a:r>
          </a:p>
          <a:p>
            <a:pPr eaLnBrk="1" hangingPunct="1">
              <a:lnSpc>
                <a:spcPct val="90000"/>
              </a:lnSpc>
            </a:pPr>
            <a:r>
              <a:rPr lang="en-US" sz="2100" dirty="0">
                <a:sym typeface="Symbol" pitchFamily="18" charset="2"/>
              </a:rPr>
              <a:t>Nonzero true and zero false</a:t>
            </a:r>
          </a:p>
          <a:p>
            <a:pPr eaLnBrk="1" hangingPunct="1">
              <a:lnSpc>
                <a:spcPct val="90000"/>
              </a:lnSpc>
            </a:pPr>
            <a:r>
              <a:rPr lang="en-US" sz="2100" dirty="0">
                <a:sym typeface="Symbol" pitchFamily="18" charset="2"/>
              </a:rPr>
              <a:t>a or b and not c  (Three address code)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>
                <a:sym typeface="Symbol" pitchFamily="18" charset="2"/>
              </a:rPr>
              <a:t>t1=not c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>
                <a:sym typeface="Symbol" pitchFamily="18" charset="2"/>
              </a:rPr>
              <a:t>t2=b and t1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>
                <a:sym typeface="Symbol" pitchFamily="18" charset="2"/>
              </a:rPr>
              <a:t>t3=a or t2</a:t>
            </a:r>
          </a:p>
        </p:txBody>
      </p:sp>
      <p:sp>
        <p:nvSpPr>
          <p:cNvPr id="58374" name="Rectangle 4"/>
          <p:cNvSpPr>
            <a:spLocks noChangeArrowheads="1"/>
          </p:cNvSpPr>
          <p:nvPr/>
        </p:nvSpPr>
        <p:spPr bwMode="auto">
          <a:xfrm>
            <a:off x="457200" y="1371600"/>
            <a:ext cx="43783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/>
              <a:t>BOOLEAN EXPRESSIONS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400"/>
              <a:t>INTERMEDIATE CODE GENERATION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C67D74E-4005-495F-9ACD-9EB961B0FDFB}" type="datetime3">
              <a:rPr lang="en-US" smtClean="0"/>
              <a:t>6 June 2025</a:t>
            </a:fld>
            <a:endParaRPr lang="en-US"/>
          </a:p>
        </p:txBody>
      </p:sp>
      <p:sp>
        <p:nvSpPr>
          <p:cNvPr id="5939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B91A6D4-111F-4346-9861-DFD0B7D20AB8}" type="slidenum">
              <a:rPr lang="en-US"/>
              <a:pPr/>
              <a:t>47</a:t>
            </a:fld>
            <a:endParaRPr lang="en-US"/>
          </a:p>
        </p:txBody>
      </p:sp>
      <p:sp>
        <p:nvSpPr>
          <p:cNvPr id="59397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a&lt;b equivalent to if a&lt;b then 1 else 0</a:t>
            </a:r>
          </a:p>
          <a:p>
            <a:pPr eaLnBrk="1" hangingPunct="1"/>
            <a:r>
              <a:rPr lang="en-US" dirty="0"/>
              <a:t>Three address code </a:t>
            </a:r>
          </a:p>
          <a:p>
            <a:pPr lvl="1" eaLnBrk="1" hangingPunct="1"/>
            <a:r>
              <a:rPr lang="en-US" dirty="0"/>
              <a:t>100: if a&lt;b </a:t>
            </a:r>
            <a:r>
              <a:rPr lang="en-US" dirty="0" err="1"/>
              <a:t>goto</a:t>
            </a:r>
            <a:r>
              <a:rPr lang="en-US" dirty="0"/>
              <a:t> 103</a:t>
            </a:r>
          </a:p>
          <a:p>
            <a:pPr lvl="1" eaLnBrk="1" hangingPunct="1"/>
            <a:r>
              <a:rPr lang="en-US" dirty="0"/>
              <a:t>101: t=0</a:t>
            </a:r>
          </a:p>
          <a:p>
            <a:pPr lvl="1" eaLnBrk="1" hangingPunct="1"/>
            <a:r>
              <a:rPr lang="en-US" dirty="0"/>
              <a:t>102: </a:t>
            </a:r>
            <a:r>
              <a:rPr lang="en-US" dirty="0" err="1"/>
              <a:t>goto</a:t>
            </a:r>
            <a:r>
              <a:rPr lang="en-US" dirty="0"/>
              <a:t> 104</a:t>
            </a:r>
          </a:p>
          <a:p>
            <a:pPr lvl="1" eaLnBrk="1" hangingPunct="1"/>
            <a:r>
              <a:rPr lang="en-US" dirty="0"/>
              <a:t>103: t:=1</a:t>
            </a:r>
          </a:p>
          <a:p>
            <a:pPr lvl="1" eaLnBrk="1" hangingPunct="1"/>
            <a:r>
              <a:rPr lang="en-US" dirty="0"/>
              <a:t>104: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2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8001000" cy="758825"/>
          </a:xfrm>
        </p:spPr>
        <p:txBody>
          <a:bodyPr/>
          <a:lstStyle/>
          <a:p>
            <a:pPr eaLnBrk="1" hangingPunct="1"/>
            <a:r>
              <a:rPr lang="en-US" sz="3400"/>
              <a:t>INTERMEDIATE CODE GENERATION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649F049-7301-4517-B0B5-B040BF179C3F}" type="datetime3">
              <a:rPr lang="en-US" smtClean="0"/>
              <a:t>6 June 2025</a:t>
            </a:fld>
            <a:endParaRPr lang="en-US"/>
          </a:p>
        </p:txBody>
      </p:sp>
      <p:sp>
        <p:nvSpPr>
          <p:cNvPr id="6041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C4A4870-DC1B-49A3-ADE9-EC9EF2589DC0}" type="slidenum">
              <a:rPr lang="en-US"/>
              <a:pPr/>
              <a:t>48</a:t>
            </a:fld>
            <a:endParaRPr lang="en-US"/>
          </a:p>
        </p:txBody>
      </p:sp>
      <p:pic>
        <p:nvPicPr>
          <p:cNvPr id="60421" name="Picture 4" descr="img021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457200" y="1447800"/>
            <a:ext cx="8382000" cy="4800600"/>
          </a:xfrm>
          <a:noFill/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4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79375"/>
            <a:ext cx="8001000" cy="758825"/>
          </a:xfrm>
        </p:spPr>
        <p:txBody>
          <a:bodyPr/>
          <a:lstStyle/>
          <a:p>
            <a:pPr eaLnBrk="1" hangingPunct="1"/>
            <a:r>
              <a:rPr lang="en-US" sz="3400"/>
              <a:t>INTERMEDIATE CODE GENERATION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A4A750A-3994-4221-9E5C-5D54914CA112}" type="datetime3">
              <a:rPr lang="en-US" smtClean="0"/>
              <a:t>6 June 2025</a:t>
            </a:fld>
            <a:endParaRPr lang="en-US"/>
          </a:p>
        </p:txBody>
      </p:sp>
      <p:sp>
        <p:nvSpPr>
          <p:cNvPr id="6144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98532A3-EEF2-4BCD-BA31-4C94FE5B2E80}" type="slidenum">
              <a:rPr lang="en-US"/>
              <a:pPr/>
              <a:t>49</a:t>
            </a:fld>
            <a:endParaRPr lang="en-US"/>
          </a:p>
        </p:txBody>
      </p:sp>
      <p:pic>
        <p:nvPicPr>
          <p:cNvPr id="61445" name="Picture 4" descr="img02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457200" y="1752600"/>
            <a:ext cx="8001000" cy="4495800"/>
          </a:xfrm>
          <a:noFill/>
        </p:spPr>
      </p:pic>
      <p:sp>
        <p:nvSpPr>
          <p:cNvPr id="61446" name="Text Box 6"/>
          <p:cNvSpPr txBox="1">
            <a:spLocks noChangeArrowheads="1"/>
          </p:cNvSpPr>
          <p:nvPr/>
        </p:nvSpPr>
        <p:spPr bwMode="auto">
          <a:xfrm>
            <a:off x="381000" y="1295400"/>
            <a:ext cx="4191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dirty="0"/>
              <a:t>a&lt;b or c&lt;d and e&lt;f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400"/>
              <a:t>INTERMEDIATE CODE GENERATION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9B5BD2F-A316-41DF-815A-544AD4565F87}" type="datetime3">
              <a:rPr lang="en-US" smtClean="0"/>
              <a:t>6 June 2025</a:t>
            </a:fld>
            <a:endParaRPr lang="en-US"/>
          </a:p>
        </p:txBody>
      </p:sp>
      <p:sp>
        <p:nvSpPr>
          <p:cNvPr id="6349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F44D8E5-87E9-4EE7-A9B5-36563F5E380B}" type="slidenum">
              <a:rPr lang="en-US"/>
              <a:pPr/>
              <a:t>50</a:t>
            </a:fld>
            <a:endParaRPr lang="en-US"/>
          </a:p>
        </p:txBody>
      </p:sp>
      <p:sp>
        <p:nvSpPr>
          <p:cNvPr id="6349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566738" y="2286000"/>
            <a:ext cx="8001000" cy="3733800"/>
          </a:xfrm>
        </p:spPr>
        <p:txBody>
          <a:bodyPr/>
          <a:lstStyle/>
          <a:p>
            <a:pPr eaLnBrk="1" hangingPunct="1"/>
            <a:r>
              <a:rPr lang="en-US"/>
              <a:t>Grammer</a:t>
            </a:r>
          </a:p>
          <a:p>
            <a:pPr lvl="1" eaLnBrk="1" hangingPunct="1"/>
            <a:r>
              <a:rPr lang="en-US"/>
              <a:t>S</a:t>
            </a:r>
            <a:r>
              <a:rPr lang="en-US">
                <a:sym typeface="Symbol" pitchFamily="18" charset="2"/>
              </a:rPr>
              <a:t>if E then S1|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>
                <a:sym typeface="Symbol" pitchFamily="18" charset="2"/>
              </a:rPr>
              <a:t>		     if E then S1 else S2|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>
                <a:sym typeface="Symbol" pitchFamily="18" charset="2"/>
              </a:rPr>
              <a:t>		     while E do S1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>
                <a:sym typeface="Symbol" pitchFamily="18" charset="2"/>
              </a:rPr>
              <a:t>E  is boolean expression to be translated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>
                <a:sym typeface="Symbol" pitchFamily="18" charset="2"/>
              </a:rPr>
              <a:t>E.True and E.flase controls the flow</a:t>
            </a:r>
          </a:p>
          <a:p>
            <a:pPr lvl="1" eaLnBrk="1" hangingPunct="1">
              <a:buFont typeface="Wingdings" pitchFamily="2" charset="2"/>
              <a:buNone/>
            </a:pPr>
            <a:endParaRPr lang="en-US">
              <a:sym typeface="Symbol" pitchFamily="18" charset="2"/>
            </a:endParaRPr>
          </a:p>
        </p:txBody>
      </p:sp>
      <p:sp>
        <p:nvSpPr>
          <p:cNvPr id="63494" name="Text Box 4"/>
          <p:cNvSpPr txBox="1">
            <a:spLocks noChangeArrowheads="1"/>
          </p:cNvSpPr>
          <p:nvPr/>
        </p:nvSpPr>
        <p:spPr bwMode="auto">
          <a:xfrm>
            <a:off x="457200" y="1447800"/>
            <a:ext cx="5105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/>
              <a:t>Flow of control Statement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400"/>
              <a:t>INTERMEDIATE CODE GENERATION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A5AE101-67E1-4F00-9618-5D8F0B846E6B}" type="datetime3">
              <a:rPr lang="en-US" smtClean="0"/>
              <a:t>6 June 2025</a:t>
            </a:fld>
            <a:endParaRPr lang="en-US"/>
          </a:p>
        </p:txBody>
      </p:sp>
      <p:sp>
        <p:nvSpPr>
          <p:cNvPr id="6451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D6A65DF-F8F1-472A-9848-035C9E9EC0B5}" type="slidenum">
              <a:rPr lang="en-US"/>
              <a:pPr/>
              <a:t>51</a:t>
            </a:fld>
            <a:endParaRPr lang="en-US"/>
          </a:p>
        </p:txBody>
      </p:sp>
      <p:pic>
        <p:nvPicPr>
          <p:cNvPr id="64517" name="Picture 4" descr="img02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066800" y="2102199"/>
            <a:ext cx="6858000" cy="4146201"/>
          </a:xfrm>
          <a:noFill/>
        </p:spPr>
      </p:pic>
      <p:sp>
        <p:nvSpPr>
          <p:cNvPr id="64518" name="Text Box 6"/>
          <p:cNvSpPr txBox="1">
            <a:spLocks noChangeArrowheads="1"/>
          </p:cNvSpPr>
          <p:nvPr/>
        </p:nvSpPr>
        <p:spPr bwMode="auto">
          <a:xfrm>
            <a:off x="304800" y="1219200"/>
            <a:ext cx="50292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/>
            <a:r>
              <a:rPr lang="en-US" b="1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a) if E then S1</a:t>
            </a:r>
          </a:p>
          <a:p>
            <a:pPr lvl="1"/>
            <a:r>
              <a:rPr lang="en-US" b="1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b) if E then S1 else S2</a:t>
            </a:r>
          </a:p>
          <a:p>
            <a:pPr lvl="1"/>
            <a:r>
              <a:rPr lang="en-US" b="1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c) while E do S1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400"/>
              <a:t>INTERMEDIATE CODE GENERATION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2308D2A-3E95-499C-BF1C-8F34DE89490F}" type="datetime3">
              <a:rPr lang="en-US" smtClean="0"/>
              <a:t>6 June 2025</a:t>
            </a:fld>
            <a:endParaRPr lang="en-US" dirty="0"/>
          </a:p>
        </p:txBody>
      </p:sp>
      <p:sp>
        <p:nvSpPr>
          <p:cNvPr id="6656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A296BA1-DDE1-4B5D-811B-A5FA29062FA8}" type="slidenum">
              <a:rPr lang="en-US"/>
              <a:pPr/>
              <a:t>52</a:t>
            </a:fld>
            <a:endParaRPr lang="en-US"/>
          </a:p>
        </p:txBody>
      </p:sp>
      <p:sp>
        <p:nvSpPr>
          <p:cNvPr id="6656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81000" y="1676400"/>
            <a:ext cx="4879848" cy="3730752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buNone/>
            </a:pPr>
            <a:r>
              <a:rPr lang="en-US" dirty="0"/>
              <a:t>Case Statements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Switch expression</a:t>
            </a:r>
          </a:p>
          <a:p>
            <a:pPr lvl="2" eaLnBrk="1" hangingPunct="1">
              <a:lnSpc>
                <a:spcPct val="90000"/>
              </a:lnSpc>
            </a:pPr>
            <a:r>
              <a:rPr lang="en-US" dirty="0"/>
              <a:t>Begin</a:t>
            </a:r>
          </a:p>
          <a:p>
            <a:pPr lvl="3" eaLnBrk="1" hangingPunct="1">
              <a:lnSpc>
                <a:spcPct val="90000"/>
              </a:lnSpc>
            </a:pPr>
            <a:r>
              <a:rPr lang="en-US" dirty="0"/>
              <a:t>Case value: statement</a:t>
            </a:r>
          </a:p>
          <a:p>
            <a:pPr lvl="3" eaLnBrk="1" hangingPunct="1">
              <a:lnSpc>
                <a:spcPct val="90000"/>
              </a:lnSpc>
            </a:pPr>
            <a:r>
              <a:rPr lang="en-US" dirty="0"/>
              <a:t>Case value: statement</a:t>
            </a:r>
          </a:p>
          <a:p>
            <a:pPr lvl="3" eaLnBrk="1" hangingPunct="1">
              <a:lnSpc>
                <a:spcPct val="90000"/>
              </a:lnSpc>
            </a:pPr>
            <a:r>
              <a:rPr lang="en-US" dirty="0"/>
              <a:t>…</a:t>
            </a:r>
          </a:p>
          <a:p>
            <a:pPr lvl="3" eaLnBrk="1" hangingPunct="1">
              <a:lnSpc>
                <a:spcPct val="90000"/>
              </a:lnSpc>
            </a:pPr>
            <a:r>
              <a:rPr lang="en-US" dirty="0"/>
              <a:t>Case value: statement</a:t>
            </a:r>
          </a:p>
          <a:p>
            <a:pPr lvl="3" eaLnBrk="1" hangingPunct="1">
              <a:lnSpc>
                <a:spcPct val="90000"/>
              </a:lnSpc>
            </a:pPr>
            <a:r>
              <a:rPr lang="en-US" dirty="0"/>
              <a:t>Default: statement</a:t>
            </a:r>
          </a:p>
          <a:p>
            <a:pPr lvl="2" eaLnBrk="1" hangingPunct="1">
              <a:lnSpc>
                <a:spcPct val="90000"/>
              </a:lnSpc>
            </a:pPr>
            <a:r>
              <a:rPr lang="en-US" dirty="0"/>
              <a:t>End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4572000" y="1447800"/>
            <a:ext cx="4346448" cy="45720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tabLst/>
              <a:defRPr/>
            </a:pP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Case Statements</a:t>
            </a:r>
          </a:p>
          <a:p>
            <a:pPr marL="54864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Wingdings"/>
              <a:buChar char="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Switch E</a:t>
            </a:r>
          </a:p>
          <a:p>
            <a:pPr marL="822960" marR="0" lvl="2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75000"/>
              <a:buFont typeface="Wingdings 2"/>
              <a:buChar char="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begin</a:t>
            </a:r>
          </a:p>
          <a:p>
            <a:pPr marL="1097280" marR="0" lvl="3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4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Case V1: S1</a:t>
            </a:r>
          </a:p>
          <a:p>
            <a:pPr marL="1097280" marR="0" lvl="3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4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Case V2: S2</a:t>
            </a:r>
          </a:p>
          <a:p>
            <a:pPr marL="1097280" marR="0" lvl="3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4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….</a:t>
            </a:r>
          </a:p>
          <a:p>
            <a:pPr marL="1097280" marR="0" lvl="3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4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Case V</a:t>
            </a:r>
            <a:r>
              <a:rPr kumimoji="0" lang="en-US" sz="2000" b="0" i="0" u="none" strike="noStrike" kern="1200" cap="none" spc="0" normalizeH="0" baseline="-2500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n-1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 S</a:t>
            </a:r>
            <a:r>
              <a:rPr kumimoji="0" lang="en-US" sz="2000" b="0" i="0" u="none" strike="noStrike" kern="1200" cap="none" spc="0" normalizeH="0" baseline="-2500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n-1</a:t>
            </a:r>
          </a:p>
          <a:p>
            <a:pPr marL="1097280" marR="0" lvl="3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4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Default: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</a:t>
            </a:r>
            <a:r>
              <a:rPr kumimoji="0" lang="en-US" sz="2000" b="0" i="0" u="none" strike="noStrike" kern="1200" cap="none" spc="0" normalizeH="0" baseline="-2500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822960" marR="0" lvl="2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75000"/>
              <a:buFont typeface="Wingdings 2"/>
              <a:buChar char="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end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allAtOnce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400"/>
              <a:t>INTERMEDIATE CODE GENERATION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2114566-A428-4753-A771-8603E8147203}" type="datetime3">
              <a:rPr lang="en-US" smtClean="0"/>
              <a:t>6 June 2025</a:t>
            </a:fld>
            <a:endParaRPr lang="en-US"/>
          </a:p>
        </p:txBody>
      </p:sp>
      <p:sp>
        <p:nvSpPr>
          <p:cNvPr id="6758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8AF5B6B-A596-4225-839E-43FF22668153}" type="slidenum">
              <a:rPr lang="en-US"/>
              <a:pPr/>
              <a:t>53</a:t>
            </a:fld>
            <a:endParaRPr lang="en-US"/>
          </a:p>
        </p:txBody>
      </p:sp>
      <p:sp>
        <p:nvSpPr>
          <p:cNvPr id="67589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The translation of switch code is to</a:t>
            </a:r>
          </a:p>
          <a:p>
            <a:pPr lvl="1" eaLnBrk="1" hangingPunct="1"/>
            <a:r>
              <a:rPr lang="en-US" dirty="0"/>
              <a:t>Evaluate the expression</a:t>
            </a:r>
          </a:p>
          <a:p>
            <a:pPr lvl="1" eaLnBrk="1" hangingPunct="1"/>
            <a:r>
              <a:rPr lang="en-US" dirty="0"/>
              <a:t>Find the match in list of cases</a:t>
            </a:r>
          </a:p>
          <a:p>
            <a:pPr lvl="2" eaLnBrk="1" hangingPunct="1"/>
            <a:r>
              <a:rPr lang="en-US" dirty="0"/>
              <a:t>n way branch</a:t>
            </a:r>
          </a:p>
          <a:p>
            <a:pPr lvl="2" eaLnBrk="1" hangingPunct="1"/>
            <a:r>
              <a:rPr lang="en-US" dirty="0"/>
              <a:t>Can be implemented using </a:t>
            </a:r>
            <a:r>
              <a:rPr lang="en-US" dirty="0" err="1"/>
              <a:t>goto</a:t>
            </a:r>
            <a:endParaRPr lang="en-US" dirty="0"/>
          </a:p>
          <a:p>
            <a:pPr lvl="2" eaLnBrk="1" hangingPunct="1"/>
            <a:r>
              <a:rPr lang="en-US" dirty="0"/>
              <a:t>Or create a table of pairs (value and level)</a:t>
            </a:r>
          </a:p>
          <a:p>
            <a:pPr lvl="2" eaLnBrk="1" hangingPunct="1"/>
            <a:r>
              <a:rPr lang="en-US" dirty="0"/>
              <a:t>Or hash table if n is very large. Construct array of levels</a:t>
            </a:r>
          </a:p>
          <a:p>
            <a:pPr lvl="1" eaLnBrk="1" hangingPunct="1"/>
            <a:r>
              <a:rPr lang="en-US" dirty="0"/>
              <a:t>Execute the statement with the value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400"/>
              <a:t>INTERMEDIATE CODE GENERATION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E4F7E7F-B31C-4202-BB3E-7AAFC69C1419}" type="datetime3">
              <a:rPr lang="en-US" smtClean="0"/>
              <a:t>6 June 2025</a:t>
            </a:fld>
            <a:endParaRPr lang="en-US"/>
          </a:p>
        </p:txBody>
      </p:sp>
      <p:sp>
        <p:nvSpPr>
          <p:cNvPr id="6963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328FC16-3FE4-4623-BDB5-AF75A372F40F}" type="slidenum">
              <a:rPr lang="en-US"/>
              <a:pPr/>
              <a:t>54</a:t>
            </a:fld>
            <a:endParaRPr lang="en-US"/>
          </a:p>
        </p:txBody>
      </p:sp>
      <p:pic>
        <p:nvPicPr>
          <p:cNvPr id="69637" name="Picture 4" descr="img027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 l="25000" r="16667"/>
          <a:stretch>
            <a:fillRect/>
          </a:stretch>
        </p:blipFill>
        <p:spPr>
          <a:xfrm>
            <a:off x="304800" y="1658294"/>
            <a:ext cx="4038600" cy="4724400"/>
          </a:xfrm>
          <a:noFill/>
        </p:spPr>
      </p:pic>
      <p:pic>
        <p:nvPicPr>
          <p:cNvPr id="8" name="Picture 4" descr="img028"/>
          <p:cNvPicPr>
            <a:picLocks noChangeAspect="1" noChangeArrowheads="1"/>
          </p:cNvPicPr>
          <p:nvPr/>
        </p:nvPicPr>
        <p:blipFill>
          <a:blip r:embed="rId3"/>
          <a:srcRect l="19149" r="19149"/>
          <a:stretch>
            <a:fillRect/>
          </a:stretch>
        </p:blipFill>
        <p:spPr>
          <a:xfrm>
            <a:off x="4617237" y="1708836"/>
            <a:ext cx="4191000" cy="468179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C4F69D5-75B5-4743-9DDA-89881670AC69}" type="datetime3">
              <a:rPr lang="en-US" smtClean="0"/>
              <a:t>6 June 2025</a:t>
            </a:fld>
            <a:endParaRPr lang="en-US"/>
          </a:p>
        </p:txBody>
      </p:sp>
      <p:sp>
        <p:nvSpPr>
          <p:cNvPr id="7168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6BCFB37-6BE6-4E55-A4D9-4D6D7DD8BBB0}" type="slidenum">
              <a:rPr lang="en-US"/>
              <a:pPr/>
              <a:t>55</a:t>
            </a:fld>
            <a:endParaRPr lang="en-US"/>
          </a:p>
        </p:txBody>
      </p:sp>
      <p:sp>
        <p:nvSpPr>
          <p:cNvPr id="71685" name="Text Box 4"/>
          <p:cNvSpPr txBox="1">
            <a:spLocks noChangeArrowheads="1"/>
          </p:cNvSpPr>
          <p:nvPr/>
        </p:nvSpPr>
        <p:spPr bwMode="auto">
          <a:xfrm>
            <a:off x="5562600" y="4876800"/>
            <a:ext cx="2514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dirty="0"/>
              <a:t>Thank You</a:t>
            </a:r>
          </a:p>
        </p:txBody>
      </p:sp>
      <p:pic>
        <p:nvPicPr>
          <p:cNvPr id="7" name="Picture 6" descr="images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9000" y="2057400"/>
            <a:ext cx="1905000" cy="1524000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3275</TotalTime>
  <Words>3794</Words>
  <Application>Microsoft Office PowerPoint</Application>
  <PresentationFormat>On-screen Show (4:3)</PresentationFormat>
  <Paragraphs>717</Paragraphs>
  <Slides>55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65" baseType="lpstr">
      <vt:lpstr>Arial</vt:lpstr>
      <vt:lpstr>Bookman Old Style</vt:lpstr>
      <vt:lpstr>Courier</vt:lpstr>
      <vt:lpstr>Georgia</vt:lpstr>
      <vt:lpstr>Symbol</vt:lpstr>
      <vt:lpstr>Times New Roman</vt:lpstr>
      <vt:lpstr>Verdana</vt:lpstr>
      <vt:lpstr>Wingdings</vt:lpstr>
      <vt:lpstr>Wingdings 2</vt:lpstr>
      <vt:lpstr>Civic</vt:lpstr>
      <vt:lpstr>INTERMEDIATE CODE GENERATION </vt:lpstr>
      <vt:lpstr>Phases of Compiler</vt:lpstr>
      <vt:lpstr>Intermediate Code</vt:lpstr>
      <vt:lpstr>PowerPoint Presentation</vt:lpstr>
      <vt:lpstr>Intermediate Languages</vt:lpstr>
      <vt:lpstr>Graphical Representations</vt:lpstr>
      <vt:lpstr>Graphical Representations</vt:lpstr>
      <vt:lpstr>Graphical Representations</vt:lpstr>
      <vt:lpstr>Three-Address Code </vt:lpstr>
      <vt:lpstr>Three-Address Code(Cont…) </vt:lpstr>
      <vt:lpstr>Three-Address Code(Cont…) </vt:lpstr>
      <vt:lpstr>Three-Address Code : Types </vt:lpstr>
      <vt:lpstr>Three-Address Code : Types </vt:lpstr>
      <vt:lpstr>Three-Address Code : Types </vt:lpstr>
      <vt:lpstr>Three-Address Code : Types </vt:lpstr>
      <vt:lpstr>Implementations of three-Address Statements</vt:lpstr>
      <vt:lpstr>Implementations of three-Address Statements</vt:lpstr>
      <vt:lpstr>Implementations of three-Address Statements</vt:lpstr>
      <vt:lpstr>Implementations of three-Address Statements</vt:lpstr>
      <vt:lpstr>Implementations of three-Address Statements</vt:lpstr>
      <vt:lpstr>Implementations of three-Address Statements</vt:lpstr>
      <vt:lpstr>Implementations of three-Address Statements</vt:lpstr>
      <vt:lpstr>Comparison of the Implementations </vt:lpstr>
      <vt:lpstr>Comparison of the Implementations </vt:lpstr>
      <vt:lpstr>Syntax-Directed Translation into Three-Address Code </vt:lpstr>
      <vt:lpstr>Syntax-Directed Definition</vt:lpstr>
      <vt:lpstr>Syntax directed translation  for assignment</vt:lpstr>
      <vt:lpstr>Semantic rules generating code for while loop </vt:lpstr>
      <vt:lpstr>Declarations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Addressing Array Elements  </vt:lpstr>
      <vt:lpstr>Addressing Array Elements </vt:lpstr>
      <vt:lpstr>Addressing Array Elements  </vt:lpstr>
      <vt:lpstr>Addressing Array Elements  </vt:lpstr>
      <vt:lpstr>Addressing Array Elements  </vt:lpstr>
      <vt:lpstr>INTERMEDIATE CODE GENERATION</vt:lpstr>
      <vt:lpstr>INTERMEDIATE CODE GENERATION</vt:lpstr>
      <vt:lpstr>INTERMEDIATE CODE GENERATION</vt:lpstr>
      <vt:lpstr>INTERMEDIATE CODE GENERATION</vt:lpstr>
      <vt:lpstr>INTERMEDIATE CODE GENERATION</vt:lpstr>
      <vt:lpstr>INTERMEDIATE CODE GENERATION</vt:lpstr>
      <vt:lpstr>INTERMEDIATE CODE GENERATION</vt:lpstr>
      <vt:lpstr>INTERMEDIATE CODE GENERATION</vt:lpstr>
      <vt:lpstr>INTERMEDIATE CODE GENERATION</vt:lpstr>
      <vt:lpstr>INTERMEDIATE CODE GENERATION</vt:lpstr>
      <vt:lpstr>INTERMEDIATE CODE GENERATION</vt:lpstr>
      <vt:lpstr>INTERMEDIATE CODE GENERATION</vt:lpstr>
      <vt:lpstr>PowerPoint Presentation</vt:lpstr>
    </vt:vector>
  </TitlesOfParts>
  <Company>National Bank LTD.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INTERMEDIATE CODE GENERATION</dc:title>
  <dc:creator>Azhar</dc:creator>
  <cp:lastModifiedBy>Amartya durjoy</cp:lastModifiedBy>
  <cp:revision>322</cp:revision>
  <dcterms:created xsi:type="dcterms:W3CDTF">2007-08-11T03:25:32Z</dcterms:created>
  <dcterms:modified xsi:type="dcterms:W3CDTF">2025-06-06T09:54:42Z</dcterms:modified>
</cp:coreProperties>
</file>